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5" r:id="rId2"/>
  </p:sldMasterIdLst>
  <p:notesMasterIdLst>
    <p:notesMasterId r:id="rId12"/>
  </p:notesMasterIdLst>
  <p:sldIdLst>
    <p:sldId id="256" r:id="rId3"/>
    <p:sldId id="277" r:id="rId4"/>
    <p:sldId id="377" r:id="rId5"/>
    <p:sldId id="266" r:id="rId6"/>
    <p:sldId id="270" r:id="rId7"/>
    <p:sldId id="373" r:id="rId8"/>
    <p:sldId id="375" r:id="rId9"/>
    <p:sldId id="376" r:id="rId10"/>
    <p:sldId id="374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0" roundtripDataSignature="AMtx7mhaADJpUogYqDfOuyNRpwZLExP1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/>
    <p:restoredTop sz="69577"/>
  </p:normalViewPr>
  <p:slideViewPr>
    <p:cSldViewPr snapToGrid="0" snapToObjects="1">
      <p:cViewPr varScale="1">
        <p:scale>
          <a:sx n="38" d="100"/>
          <a:sy n="38" d="100"/>
        </p:scale>
        <p:origin x="672" y="52"/>
      </p:cViewPr>
      <p:guideLst/>
    </p:cSldViewPr>
  </p:slideViewPr>
  <p:notesTextViewPr>
    <p:cViewPr>
      <p:scale>
        <a:sx n="110" d="100"/>
        <a:sy n="11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9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90" Type="http://customschemas.google.com/relationships/presentationmetadata" Target="metadata"/><Relationship Id="rId10" Type="http://schemas.openxmlformats.org/officeDocument/2006/relationships/slide" Target="slides/slide8.xml"/><Relationship Id="rId9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b7ff79a52d_0_7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9" name="Google Shape;179;gb7ff79a52d_0_7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e68d92fb21_0_2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34" name="Google Shape;834;ge68d92fb21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e68d92fb21_0_2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34" name="Google Shape;834;ge68d92fb21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86691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e339b76e00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ge339b76e00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5130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e339b76e00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ge339b76e00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4282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e38c6d7718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0" name="Google Shape;280;ge38c6d7718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10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e339b76e00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ge339b76e00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7032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e339b76e00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ge339b76e00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7875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7" name="Google Shape;5277;ge35b6f4fa7_2_18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78" name="Google Shape;5278;ge35b6f4fa7_2_18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72066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b7ff79a52d_0_44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gb7ff79a52d_0_44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gb7ff79a52d_0_4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gb7ff79a52d_0_4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gb7ff79a52d_0_4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b7ff79a52d_0_505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b7ff79a52d_0_505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gb7ff79a52d_0_50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b7ff79a52d_0_50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gb7ff79a52d_0_50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Blank 3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e339b76e00_0_6"/>
          <p:cNvSpPr/>
          <p:nvPr/>
        </p:nvSpPr>
        <p:spPr>
          <a:xfrm>
            <a:off x="547167" y="6157467"/>
            <a:ext cx="11149200" cy="125100"/>
          </a:xfrm>
          <a:prstGeom prst="rect">
            <a:avLst/>
          </a:prstGeom>
          <a:solidFill>
            <a:srgbClr val="FF4A1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ge339b76e00_0_6"/>
          <p:cNvSpPr/>
          <p:nvPr/>
        </p:nvSpPr>
        <p:spPr>
          <a:xfrm>
            <a:off x="518900" y="5767200"/>
            <a:ext cx="5694900" cy="504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e339b76e00_0_6"/>
          <p:cNvSpPr/>
          <p:nvPr/>
        </p:nvSpPr>
        <p:spPr>
          <a:xfrm>
            <a:off x="5020557" y="6454533"/>
            <a:ext cx="34113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ge339b76e00_0_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0435" y="6421567"/>
            <a:ext cx="607219" cy="303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ge339b76e00_0_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8712" y="6385007"/>
            <a:ext cx="371400" cy="37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ge339b76e00_0_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46447" y="6387806"/>
            <a:ext cx="1190269" cy="37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ge339b76e00_0_6"/>
          <p:cNvPicPr preferRelativeResize="0"/>
          <p:nvPr/>
        </p:nvPicPr>
        <p:blipFill rotWithShape="1">
          <a:blip r:embed="rId5">
            <a:alphaModFix/>
          </a:blip>
          <a:srcRect l="2495" t="6253" r="2561" b="7492"/>
          <a:stretch/>
        </p:blipFill>
        <p:spPr>
          <a:xfrm>
            <a:off x="10866981" y="6353100"/>
            <a:ext cx="931233" cy="36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ge339b76e00_0_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16133" y="6421566"/>
            <a:ext cx="371423" cy="30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ge339b76e00_0_6"/>
          <p:cNvPicPr preferRelativeResize="0"/>
          <p:nvPr/>
        </p:nvPicPr>
        <p:blipFill rotWithShape="1">
          <a:blip r:embed="rId7">
            <a:alphaModFix/>
          </a:blip>
          <a:srcRect t="31366" b="34202"/>
          <a:stretch/>
        </p:blipFill>
        <p:spPr>
          <a:xfrm>
            <a:off x="6237785" y="6376797"/>
            <a:ext cx="1052593" cy="36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ge339b76e00_0_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05375" y="6350767"/>
            <a:ext cx="371401" cy="371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e339b76e00_0_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ge339b76e00_0_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ge339b76e00_0_17"/>
          <p:cNvSpPr txBox="1">
            <a:spLocks noGrp="1"/>
          </p:cNvSpPr>
          <p:nvPr>
            <p:ph type="sldNum" idx="12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e339b76e00_0_21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96" name="Google Shape;96;ge339b76e00_0_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e339b76e00_0_24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9" name="Google Shape;99;ge339b76e00_0_24"/>
          <p:cNvSpPr txBox="1">
            <a:spLocks noGrp="1"/>
          </p:cNvSpPr>
          <p:nvPr>
            <p:ph type="sldNum" idx="12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e339b76e00_0_27"/>
          <p:cNvSpPr/>
          <p:nvPr/>
        </p:nvSpPr>
        <p:spPr>
          <a:xfrm>
            <a:off x="5020557" y="6454533"/>
            <a:ext cx="34113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e339b76e00_0_155"/>
          <p:cNvSpPr txBox="1">
            <a:spLocks noGrp="1"/>
          </p:cNvSpPr>
          <p:nvPr>
            <p:ph type="ctrTitle"/>
          </p:nvPr>
        </p:nvSpPr>
        <p:spPr>
          <a:xfrm>
            <a:off x="914400" y="2130425"/>
            <a:ext cx="103632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 sz="5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9pPr>
          </a:lstStyle>
          <a:p>
            <a:endParaRPr/>
          </a:p>
        </p:txBody>
      </p:sp>
      <p:sp>
        <p:nvSpPr>
          <p:cNvPr id="110" name="Google Shape;110;ge339b76e00_0_155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888888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Font typeface="Arial"/>
              <a:buNone/>
              <a:defRPr sz="3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ge339b76e00_0_15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ge339b76e00_0_15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ge339b76e00_0_15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e339b76e00_0_167"/>
          <p:cNvSpPr txBox="1">
            <a:spLocks noGrp="1"/>
          </p:cNvSpPr>
          <p:nvPr>
            <p:ph type="title"/>
          </p:nvPr>
        </p:nvSpPr>
        <p:spPr>
          <a:xfrm>
            <a:off x="963084" y="4406902"/>
            <a:ext cx="103632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  <a:defRPr sz="5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9pPr>
          </a:lstStyle>
          <a:p>
            <a:endParaRPr/>
          </a:p>
        </p:txBody>
      </p:sp>
      <p:sp>
        <p:nvSpPr>
          <p:cNvPr id="122" name="Google Shape;122;ge339b76e00_0_167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3" name="Google Shape;123;ge339b76e00_0_16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Google Shape;124;ge339b76e00_0_16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5" name="Google Shape;125;ge339b76e00_0_16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e339b76e00_0_173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 sz="5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ge339b76e00_0_17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4635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Google Shape;129;ge339b76e00_0_173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4635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ge339b76e00_0_17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ge339b76e00_0_17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ge339b76e00_0_17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b7ff79a52d_0_44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gb7ff79a52d_0_44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gb7ff79a52d_0_4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b7ff79a52d_0_4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b7ff79a52d_0_4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e339b76e00_0_18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 sz="5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9pPr>
          </a:lstStyle>
          <a:p>
            <a:endParaRPr/>
          </a:p>
        </p:txBody>
      </p:sp>
      <p:sp>
        <p:nvSpPr>
          <p:cNvPr id="135" name="Google Shape;135;ge339b76e00_0_18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8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ge339b76e00_0_18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8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ge339b76e00_0_180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2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ge339b76e00_0_180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2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9" name="Google Shape;139;ge339b76e00_0_18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ge339b76e00_0_18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ge339b76e00_0_18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339b76e00_0_18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 sz="5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9pPr>
          </a:lstStyle>
          <a:p>
            <a:endParaRPr/>
          </a:p>
        </p:txBody>
      </p:sp>
      <p:sp>
        <p:nvSpPr>
          <p:cNvPr id="144" name="Google Shape;144;ge339b76e00_0_18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ge339b76e00_0_18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6" name="Google Shape;146;ge339b76e00_0_18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e339b76e00_0_198"/>
          <p:cNvSpPr txBox="1">
            <a:spLocks noGrp="1"/>
          </p:cNvSpPr>
          <p:nvPr>
            <p:ph type="title"/>
          </p:nvPr>
        </p:nvSpPr>
        <p:spPr>
          <a:xfrm>
            <a:off x="609601" y="273049"/>
            <a:ext cx="40113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9pPr>
          </a:lstStyle>
          <a:p>
            <a:endParaRPr/>
          </a:p>
        </p:txBody>
      </p:sp>
      <p:sp>
        <p:nvSpPr>
          <p:cNvPr id="153" name="Google Shape;153;ge339b76e00_0_198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700" cy="58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5016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35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ge339b76e00_0_198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3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5" name="Google Shape;155;ge339b76e00_0_19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ge339b76e00_0_19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ge339b76e00_0_19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>
              <a:solidFill>
                <a:srgbClr val="88A44E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e339b76e00_0_205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9pPr>
          </a:lstStyle>
          <a:p>
            <a:endParaRPr/>
          </a:p>
        </p:txBody>
      </p:sp>
      <p:sp>
        <p:nvSpPr>
          <p:cNvPr id="160" name="Google Shape;160;ge339b76e00_0_205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ge339b76e00_0_205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ge339b76e00_0_20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ge339b76e00_0_20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ge339b76e00_0_20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e339b76e00_0_21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 sz="5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9pPr>
          </a:lstStyle>
          <a:p>
            <a:endParaRPr/>
          </a:p>
        </p:txBody>
      </p:sp>
      <p:sp>
        <p:nvSpPr>
          <p:cNvPr id="167" name="Google Shape;167;ge339b76e00_0_212"/>
          <p:cNvSpPr txBox="1">
            <a:spLocks noGrp="1"/>
          </p:cNvSpPr>
          <p:nvPr>
            <p:ph type="body" idx="1"/>
          </p:nvPr>
        </p:nvSpPr>
        <p:spPr>
          <a:xfrm rot="5400000">
            <a:off x="3832950" y="-1623149"/>
            <a:ext cx="4526100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5016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35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8" name="Google Shape;168;ge339b76e00_0_2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ge339b76e00_0_2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0" name="Google Shape;170;ge339b76e00_0_2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e339b76e00_0_218"/>
          <p:cNvSpPr txBox="1">
            <a:spLocks noGrp="1"/>
          </p:cNvSpPr>
          <p:nvPr>
            <p:ph type="title"/>
          </p:nvPr>
        </p:nvSpPr>
        <p:spPr>
          <a:xfrm rot="5400000">
            <a:off x="7285050" y="1828789"/>
            <a:ext cx="58515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 sz="5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9pPr>
          </a:lstStyle>
          <a:p>
            <a:endParaRPr/>
          </a:p>
        </p:txBody>
      </p:sp>
      <p:sp>
        <p:nvSpPr>
          <p:cNvPr id="173" name="Google Shape;173;ge339b76e00_0_218"/>
          <p:cNvSpPr txBox="1">
            <a:spLocks noGrp="1"/>
          </p:cNvSpPr>
          <p:nvPr>
            <p:ph type="body" idx="1"/>
          </p:nvPr>
        </p:nvSpPr>
        <p:spPr>
          <a:xfrm rot="5400000">
            <a:off x="1697000" y="-812861"/>
            <a:ext cx="5851500" cy="80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5016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35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4" name="Google Shape;174;ge339b76e00_0_2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ge339b76e00_0_2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ge339b76e00_0_2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e71bc78ff5_0_23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ge71bc78ff5_0_23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ge71bc78ff5_0_2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ge71bc78ff5_0_2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ge71bc78ff5_0_2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827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b7ff79a52d_0_4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gb7ff79a52d_0_4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gb7ff79a52d_0_46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gb7ff79a52d_0_4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gb7ff79a52d_0_4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b7ff79a52d_0_4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b7ff79a52d_0_46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gb7ff79a52d_0_46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gb7ff79a52d_0_46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gb7ff79a52d_0_46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gb7ff79a52d_0_46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gb7ff79a52d_0_4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b7ff79a52d_0_4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gb7ff79a52d_0_4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b7ff79a52d_0_4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b7ff79a52d_0_4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gb7ff79a52d_0_4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gb7ff79a52d_0_4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b7ff79a52d_0_4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b7ff79a52d_0_4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gb7ff79a52d_0_4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b7ff79a52d_0_48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gb7ff79a52d_0_48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5" name="Google Shape;55;gb7ff79a52d_0_48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6" name="Google Shape;56;gb7ff79a52d_0_4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gb7ff79a52d_0_4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gb7ff79a52d_0_4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b7ff79a52d_0_49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gb7ff79a52d_0_49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gb7ff79a52d_0_49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gb7ff79a52d_0_49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gb7ff79a52d_0_49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gb7ff79a52d_0_49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b7ff79a52d_0_49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gb7ff79a52d_0_499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gb7ff79a52d_0_49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gb7ff79a52d_0_49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b7ff79a52d_0_49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8.jp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b7ff79a52d_0_4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gb7ff79a52d_0_4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gb7ff79a52d_0_4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gb7ff79a52d_0_4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gb7ff79a52d_0_4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e339b76e00_0_14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 sz="5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Google Shape;104;ge339b76e00_0_14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5016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35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0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0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0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0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0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0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ge339b76e00_0_14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ge339b76e00_0_14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ge339b76e00_0_14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  <p:sldLayoutId id="2147483670" r:id="rId4"/>
    <p:sldLayoutId id="2147483671" r:id="rId5"/>
    <p:sldLayoutId id="2147483673" r:id="rId6"/>
    <p:sldLayoutId id="2147483674" r:id="rId7"/>
    <p:sldLayoutId id="2147483675" r:id="rId8"/>
    <p:sldLayoutId id="2147483676" r:id="rId9"/>
    <p:sldLayoutId id="214748367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9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35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hyperlink" Target="https://firstdraftnews.org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DEDEE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oogle Shape;181;gb7ff79a52d_0_787"/>
          <p:cNvGrpSpPr/>
          <p:nvPr/>
        </p:nvGrpSpPr>
        <p:grpSpPr>
          <a:xfrm>
            <a:off x="-23246" y="-25052"/>
            <a:ext cx="12238459" cy="6908104"/>
            <a:chOff x="-23246" y="-25052"/>
            <a:chExt cx="12238459" cy="6908104"/>
          </a:xfrm>
        </p:grpSpPr>
        <p:sp>
          <p:nvSpPr>
            <p:cNvPr id="182" name="Google Shape;182;gb7ff79a52d_0_787"/>
            <p:cNvSpPr txBox="1"/>
            <p:nvPr/>
          </p:nvSpPr>
          <p:spPr>
            <a:xfrm>
              <a:off x="511938" y="2112536"/>
              <a:ext cx="6100272" cy="1477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4782"/>
                </a:lnSpc>
                <a:spcBef>
                  <a:spcPts val="0"/>
                </a:spcBef>
                <a:spcAft>
                  <a:spcPts val="0"/>
                </a:spcAft>
                <a:buClr>
                  <a:srgbClr val="A7262A"/>
                </a:buClr>
                <a:buSzPts val="4600"/>
                <a:buFont typeface="Roboto"/>
                <a:buNone/>
              </a:pPr>
              <a:r>
                <a:rPr lang="en-GB" sz="4000" b="1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Classroom resources</a:t>
              </a:r>
            </a:p>
            <a:p>
              <a:pPr marL="0" marR="0" lvl="0" indent="0" algn="l" rtl="0">
                <a:lnSpc>
                  <a:spcPct val="104782"/>
                </a:lnSpc>
                <a:spcBef>
                  <a:spcPts val="0"/>
                </a:spcBef>
                <a:spcAft>
                  <a:spcPts val="0"/>
                </a:spcAft>
                <a:buClr>
                  <a:srgbClr val="A7262A"/>
                </a:buClr>
                <a:buSzPts val="4600"/>
                <a:buFont typeface="Roboto"/>
                <a:buNone/>
              </a:pPr>
              <a:r>
                <a:rPr lang="en-GB" sz="4000" b="1" dirty="0">
                  <a:latin typeface="Calibri"/>
                  <a:ea typeface="Calibri"/>
                  <a:cs typeface="Calibri"/>
                  <a:sym typeface="Calibri"/>
                </a:rPr>
                <a:t>Teachers’ welcome pack</a:t>
              </a:r>
              <a:endParaRPr sz="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4" name="Google Shape;184;gb7ff79a52d_0_787"/>
            <p:cNvGrpSpPr/>
            <p:nvPr/>
          </p:nvGrpSpPr>
          <p:grpSpPr>
            <a:xfrm>
              <a:off x="511938" y="309825"/>
              <a:ext cx="4243655" cy="777582"/>
              <a:chOff x="6676223" y="232242"/>
              <a:chExt cx="5133247" cy="940585"/>
            </a:xfrm>
          </p:grpSpPr>
          <p:grpSp>
            <p:nvGrpSpPr>
              <p:cNvPr id="185" name="Google Shape;185;gb7ff79a52d_0_787"/>
              <p:cNvGrpSpPr/>
              <p:nvPr/>
            </p:nvGrpSpPr>
            <p:grpSpPr>
              <a:xfrm>
                <a:off x="10456026" y="522867"/>
                <a:ext cx="1353444" cy="504581"/>
                <a:chOff x="10456026" y="522867"/>
                <a:chExt cx="1353444" cy="504581"/>
              </a:xfrm>
            </p:grpSpPr>
            <p:grpSp>
              <p:nvGrpSpPr>
                <p:cNvPr id="186" name="Google Shape;186;gb7ff79a52d_0_787"/>
                <p:cNvGrpSpPr/>
                <p:nvPr/>
              </p:nvGrpSpPr>
              <p:grpSpPr>
                <a:xfrm>
                  <a:off x="11314887" y="522867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187" name="Google Shape;187;gb7ff79a52d_0_787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8" name="Google Shape;188;gb7ff79a52d_0_787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9" name="Google Shape;189;gb7ff79a52d_0_787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0" name="Google Shape;190;gb7ff79a52d_0_787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1" name="Google Shape;191;gb7ff79a52d_0_787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2" name="Google Shape;192;gb7ff79a52d_0_787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" name="Google Shape;193;gb7ff79a52d_0_787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4" name="Google Shape;194;gb7ff79a52d_0_787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" name="Google Shape;195;gb7ff79a52d_0_787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96" name="Google Shape;196;gb7ff79a52d_0_787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" name="Google Shape;197;gb7ff79a52d_0_787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8" name="Google Shape;198;gb7ff79a52d_0_787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gb7ff79a52d_0_787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0" name="Google Shape;200;gb7ff79a52d_0_787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201" name="Google Shape;201;gb7ff79a52d_0_787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" name="Google Shape;202;gb7ff79a52d_0_787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" name="Google Shape;203;gb7ff79a52d_0_787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3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4" name="Google Shape;204;gb7ff79a52d_0_787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5" name="Google Shape;205;gb7ff79a52d_0_787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" name="Google Shape;206;gb7ff79a52d_0_787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" name="Google Shape;207;gb7ff79a52d_0_787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8" name="Google Shape;208;gb7ff79a52d_0_787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9" name="Google Shape;209;gb7ff79a52d_0_787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" name="Google Shape;210;gb7ff79a52d_0_787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1" name="Google Shape;211;gb7ff79a52d_0_787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" name="Google Shape;212;gb7ff79a52d_0_787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" name="Google Shape;213;gb7ff79a52d_0_787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214;gb7ff79a52d_0_787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215;gb7ff79a52d_0_787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" name="Google Shape;216;gb7ff79a52d_0_787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pic>
            <p:nvPicPr>
              <p:cNvPr id="217" name="Google Shape;217;gb7ff79a52d_0_787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18" name="Google Shape;218;gb7ff79a52d_0_787"/>
            <p:cNvPicPr preferRelativeResize="0"/>
            <p:nvPr/>
          </p:nvPicPr>
          <p:blipFill rotWithShape="1">
            <a:blip r:embed="rId12">
              <a:alphaModFix/>
            </a:blip>
            <a:srcRect l="49898" t="29329" r="27005" b="30305"/>
            <a:stretch/>
          </p:blipFill>
          <p:spPr>
            <a:xfrm>
              <a:off x="-23246" y="3031132"/>
              <a:ext cx="989556" cy="24435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9" name="Google Shape;219;gb7ff79a52d_0_787"/>
            <p:cNvPicPr preferRelativeResize="0"/>
            <p:nvPr/>
          </p:nvPicPr>
          <p:blipFill rotWithShape="1">
            <a:blip r:embed="rId12">
              <a:alphaModFix/>
            </a:blip>
            <a:srcRect l="49898" t="29329" r="27005" b="30305"/>
            <a:stretch/>
          </p:blipFill>
          <p:spPr>
            <a:xfrm rot="5400000">
              <a:off x="10498661" y="-752048"/>
              <a:ext cx="989556" cy="24435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0" name="Google Shape;220;gb7ff79a52d_0_787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22223" y="1383320"/>
              <a:ext cx="9692186" cy="622683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21" name="Google Shape;221;gb7ff79a52d_0_787"/>
            <p:cNvCxnSpPr/>
            <p:nvPr/>
          </p:nvCxnSpPr>
          <p:spPr>
            <a:xfrm>
              <a:off x="1242796" y="4510575"/>
              <a:ext cx="786000" cy="0"/>
            </a:xfrm>
            <a:prstGeom prst="straightConnector1">
              <a:avLst/>
            </a:prstGeom>
            <a:noFill/>
            <a:ln w="127000" cap="flat" cmpd="sng">
              <a:solidFill>
                <a:srgbClr val="A7262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pic>
          <p:nvPicPr>
            <p:cNvPr id="222" name="Google Shape;222;gb7ff79a52d_0_787"/>
            <p:cNvPicPr preferRelativeResize="0"/>
            <p:nvPr/>
          </p:nvPicPr>
          <p:blipFill rotWithShape="1">
            <a:blip r:embed="rId12">
              <a:alphaModFix/>
            </a:blip>
            <a:srcRect l="49898" t="29329" r="27005" b="30305"/>
            <a:stretch/>
          </p:blipFill>
          <p:spPr>
            <a:xfrm rot="-5400000">
              <a:off x="10473608" y="5166500"/>
              <a:ext cx="989556" cy="24435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" name="Google Shape;223;gb7ff79a52d_0_787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6600791" y="2118138"/>
              <a:ext cx="3663981" cy="42695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6" name="Google Shape;836;ge68d92fb21_0_222"/>
          <p:cNvGrpSpPr/>
          <p:nvPr/>
        </p:nvGrpSpPr>
        <p:grpSpPr>
          <a:xfrm>
            <a:off x="420203" y="294487"/>
            <a:ext cx="2982930" cy="546574"/>
            <a:chOff x="6676223" y="232242"/>
            <a:chExt cx="5133247" cy="940585"/>
          </a:xfrm>
        </p:grpSpPr>
        <p:grpSp>
          <p:nvGrpSpPr>
            <p:cNvPr id="837" name="Google Shape;837;ge68d92fb21_0_222"/>
            <p:cNvGrpSpPr/>
            <p:nvPr/>
          </p:nvGrpSpPr>
          <p:grpSpPr>
            <a:xfrm>
              <a:off x="10456026" y="522867"/>
              <a:ext cx="1353444" cy="504581"/>
              <a:chOff x="10456026" y="522867"/>
              <a:chExt cx="1353444" cy="504581"/>
            </a:xfrm>
          </p:grpSpPr>
          <p:grpSp>
            <p:nvGrpSpPr>
              <p:cNvPr id="838" name="Google Shape;838;ge68d92fb21_0_222"/>
              <p:cNvGrpSpPr/>
              <p:nvPr/>
            </p:nvGrpSpPr>
            <p:grpSpPr>
              <a:xfrm>
                <a:off x="11314887" y="522867"/>
                <a:ext cx="494509" cy="320473"/>
                <a:chOff x="9108110" y="975804"/>
                <a:chExt cx="894715" cy="579831"/>
              </a:xfrm>
            </p:grpSpPr>
            <p:sp>
              <p:nvSpPr>
                <p:cNvPr id="839" name="Google Shape;839;ge68d92fb21_0_222"/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0" name="Google Shape;840;ge68d92fb21_0_222"/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1" name="Google Shape;841;ge68d92fb21_0_222"/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2" name="Google Shape;842;ge68d92fb21_0_222"/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3" name="Google Shape;843;ge68d92fb21_0_222"/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4" name="Google Shape;844;ge68d92fb21_0_222"/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5" name="Google Shape;845;ge68d92fb21_0_222"/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6" name="Google Shape;846;ge68d92fb21_0_222"/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7" name="Google Shape;847;ge68d92fb21_0_222"/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48" name="Google Shape;848;ge68d92fb21_0_222"/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ge68d92fb21_0_222"/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0" name="Google Shape;850;ge68d92fb21_0_222"/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endPara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ge68d92fb21_0_222"/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endPara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52" name="Google Shape;852;ge68d92fb21_0_222"/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853" name="Google Shape;853;ge68d92fb21_0_222"/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ge68d92fb21_0_222"/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ge68d92fb21_0_222"/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ge68d92fb21_0_222"/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ge68d92fb21_0_222"/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ge68d92fb21_0_222"/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ge68d92fb21_0_222"/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ge68d92fb21_0_222"/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ge68d92fb21_0_222"/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ge68d92fb21_0_222"/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ge68d92fb21_0_222"/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ge68d92fb21_0_222"/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ge68d92fb21_0_222"/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ge68d92fb21_0_222"/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ge68d92fb21_0_222"/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ge68d92fb21_0_222"/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869" name="Google Shape;869;ge68d92fb21_0_22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71" name="Google Shape;871;ge68d92fb21_0_222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 rot="5400000">
            <a:off x="8294090" y="-758405"/>
            <a:ext cx="989557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ge68d92fb21_0_222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 rot="-5400000">
            <a:off x="10475447" y="5141449"/>
            <a:ext cx="989554" cy="2443548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ge68d92fb21_0_222"/>
          <p:cNvSpPr/>
          <p:nvPr/>
        </p:nvSpPr>
        <p:spPr>
          <a:xfrm>
            <a:off x="790400" y="987173"/>
            <a:ext cx="10385700" cy="425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-GB" sz="41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Our aim</a:t>
            </a:r>
            <a:endParaRPr sz="4100" b="1" i="0" u="sng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sz="4100" b="1" i="0" u="sng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-GB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BBC’s media literacy work aims to build communities of students,</a:t>
            </a:r>
            <a:br>
              <a:rPr lang="en-GB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schools and teachers who will be able to</a:t>
            </a:r>
            <a:br>
              <a:rPr lang="en-GB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sift facts from the fake and understand online information better.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6" name="Google Shape;836;ge68d92fb21_0_222"/>
          <p:cNvGrpSpPr/>
          <p:nvPr/>
        </p:nvGrpSpPr>
        <p:grpSpPr>
          <a:xfrm>
            <a:off x="420203" y="294487"/>
            <a:ext cx="2982930" cy="546574"/>
            <a:chOff x="6676223" y="232242"/>
            <a:chExt cx="5133247" cy="940585"/>
          </a:xfrm>
        </p:grpSpPr>
        <p:grpSp>
          <p:nvGrpSpPr>
            <p:cNvPr id="837" name="Google Shape;837;ge68d92fb21_0_222"/>
            <p:cNvGrpSpPr/>
            <p:nvPr/>
          </p:nvGrpSpPr>
          <p:grpSpPr>
            <a:xfrm>
              <a:off x="10456026" y="522867"/>
              <a:ext cx="1353444" cy="504581"/>
              <a:chOff x="10456026" y="522867"/>
              <a:chExt cx="1353444" cy="504581"/>
            </a:xfrm>
          </p:grpSpPr>
          <p:grpSp>
            <p:nvGrpSpPr>
              <p:cNvPr id="838" name="Google Shape;838;ge68d92fb21_0_222"/>
              <p:cNvGrpSpPr/>
              <p:nvPr/>
            </p:nvGrpSpPr>
            <p:grpSpPr>
              <a:xfrm>
                <a:off x="11314887" y="522867"/>
                <a:ext cx="494509" cy="320473"/>
                <a:chOff x="9108110" y="975804"/>
                <a:chExt cx="894715" cy="579831"/>
              </a:xfrm>
            </p:grpSpPr>
            <p:sp>
              <p:nvSpPr>
                <p:cNvPr id="839" name="Google Shape;839;ge68d92fb21_0_222"/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0" name="Google Shape;840;ge68d92fb21_0_222"/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1" name="Google Shape;841;ge68d92fb21_0_222"/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2" name="Google Shape;842;ge68d92fb21_0_222"/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3" name="Google Shape;843;ge68d92fb21_0_222"/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4" name="Google Shape;844;ge68d92fb21_0_222"/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5" name="Google Shape;845;ge68d92fb21_0_222"/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6" name="Google Shape;846;ge68d92fb21_0_222"/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7" name="Google Shape;847;ge68d92fb21_0_222"/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endParaRPr sz="1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48" name="Google Shape;848;ge68d92fb21_0_222"/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ge68d92fb21_0_222"/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0" name="Google Shape;850;ge68d92fb21_0_222"/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endPara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ge68d92fb21_0_222"/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endPara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52" name="Google Shape;852;ge68d92fb21_0_222"/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853" name="Google Shape;853;ge68d92fb21_0_222"/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ge68d92fb21_0_222"/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ge68d92fb21_0_222"/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ge68d92fb21_0_222"/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ge68d92fb21_0_222"/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ge68d92fb21_0_222"/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ge68d92fb21_0_222"/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ge68d92fb21_0_222"/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ge68d92fb21_0_222"/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ge68d92fb21_0_222"/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ge68d92fb21_0_222"/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ge68d92fb21_0_222"/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ge68d92fb21_0_222"/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ge68d92fb21_0_222"/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ge68d92fb21_0_222"/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ge68d92fb21_0_222"/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endParaRPr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869" name="Google Shape;869;ge68d92fb21_0_22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71" name="Google Shape;871;ge68d92fb21_0_222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 rot="5400000">
            <a:off x="8294090" y="-758405"/>
            <a:ext cx="989557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ge68d92fb21_0_222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 rot="-5400000">
            <a:off x="10475447" y="5141449"/>
            <a:ext cx="989554" cy="2443548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ge68d92fb21_0_222"/>
          <p:cNvSpPr/>
          <p:nvPr/>
        </p:nvSpPr>
        <p:spPr>
          <a:xfrm>
            <a:off x="309966" y="842381"/>
            <a:ext cx="11577217" cy="425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-GB" sz="41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aim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lang="en-GB" sz="1000" i="1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lang="en-GB" sz="1000" i="1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-GB" sz="3200" i="1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classroom resources objectives are to: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lang="en-GB" sz="1000" i="1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lang="en-GB" sz="1000" i="1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600" dirty="0"/>
              <a:t>understand what ‘fake news’ is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600" dirty="0"/>
              <a:t>understand meanings and motives behind ‘fake news’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600" dirty="0"/>
              <a:t>develop critical thinking tools to spot ‘fake news’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600" dirty="0"/>
              <a:t>develop technology skills to spot ‘fake news’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600" dirty="0"/>
              <a:t>stay safe online</a:t>
            </a:r>
          </a:p>
          <a:p>
            <a:pPr lvl="0"/>
            <a:endParaRPr lang="en-GB" sz="1000" dirty="0"/>
          </a:p>
          <a:p>
            <a:pPr lvl="0"/>
            <a:r>
              <a:rPr lang="en-GB" sz="3600" dirty="0"/>
              <a:t>This resource is aimed for Grades 9-12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lang="en-GB" sz="3600" i="1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0004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ge339b76e00_0_224"/>
          <p:cNvGrpSpPr/>
          <p:nvPr/>
        </p:nvGrpSpPr>
        <p:grpSpPr>
          <a:xfrm>
            <a:off x="350939" y="179216"/>
            <a:ext cx="11841060" cy="6705065"/>
            <a:chOff x="374151" y="197905"/>
            <a:chExt cx="11841060" cy="6705065"/>
          </a:xfrm>
        </p:grpSpPr>
        <p:grpSp>
          <p:nvGrpSpPr>
            <p:cNvPr id="232" name="Google Shape;232;ge339b76e00_0_224"/>
            <p:cNvGrpSpPr/>
            <p:nvPr/>
          </p:nvGrpSpPr>
          <p:grpSpPr>
            <a:xfrm>
              <a:off x="374151" y="197905"/>
              <a:ext cx="2762789" cy="506237"/>
              <a:chOff x="6676223" y="232242"/>
              <a:chExt cx="5133247" cy="940585"/>
            </a:xfrm>
          </p:grpSpPr>
          <p:grpSp>
            <p:nvGrpSpPr>
              <p:cNvPr id="233" name="Google Shape;233;ge339b76e00_0_224"/>
              <p:cNvGrpSpPr/>
              <p:nvPr/>
            </p:nvGrpSpPr>
            <p:grpSpPr>
              <a:xfrm>
                <a:off x="10456026" y="522867"/>
                <a:ext cx="1353444" cy="504581"/>
                <a:chOff x="10456026" y="522867"/>
                <a:chExt cx="1353444" cy="504581"/>
              </a:xfrm>
            </p:grpSpPr>
            <p:grpSp>
              <p:nvGrpSpPr>
                <p:cNvPr id="234" name="Google Shape;234;ge339b76e00_0_224"/>
                <p:cNvGrpSpPr/>
                <p:nvPr/>
              </p:nvGrpSpPr>
              <p:grpSpPr>
                <a:xfrm>
                  <a:off x="11314887" y="522867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235" name="Google Shape;235;ge339b76e00_0_224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" name="Google Shape;236;ge339b76e00_0_224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" name="Google Shape;237;ge339b76e00_0_224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" name="Google Shape;238;ge339b76e00_0_224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" name="Google Shape;239;ge339b76e00_0_224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" name="Google Shape;240;ge339b76e00_0_224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1" name="Google Shape;241;ge339b76e00_0_224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" name="Google Shape;242;ge339b76e00_0_224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3" name="Google Shape;243;ge339b76e00_0_224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44" name="Google Shape;244;ge339b76e00_0_224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5" name="Google Shape;245;ge339b76e00_0_224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6" name="Google Shape;246;ge339b76e00_0_224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ge339b76e00_0_224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8" name="Google Shape;248;ge339b76e00_0_224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249" name="Google Shape;249;ge339b76e00_0_224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" name="Google Shape;250;ge339b76e00_0_224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ge339b76e00_0_224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3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ge339b76e00_0_224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ge339b76e00_0_224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254;ge339b76e00_0_224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" name="Google Shape;255;ge339b76e00_0_224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" name="Google Shape;256;ge339b76e00_0_224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" name="Google Shape;257;ge339b76e00_0_224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ge339b76e00_0_224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" name="Google Shape;259;ge339b76e00_0_224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0" name="Google Shape;260;ge339b76e00_0_224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ge339b76e00_0_224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ge339b76e00_0_224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3" name="Google Shape;263;ge339b76e00_0_224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264;ge339b76e00_0_224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pic>
            <p:nvPicPr>
              <p:cNvPr id="265" name="Google Shape;265;ge339b76e00_0_224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66" name="Google Shape;266;ge339b76e00_0_22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84645" y="784985"/>
              <a:ext cx="2771396" cy="1780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ge339b76e00_0_224"/>
            <p:cNvPicPr preferRelativeResize="0"/>
            <p:nvPr/>
          </p:nvPicPr>
          <p:blipFill rotWithShape="1">
            <a:blip r:embed="rId13">
              <a:alphaModFix/>
            </a:blip>
            <a:srcRect l="49898" t="29329" r="27005" b="30305"/>
            <a:stretch/>
          </p:blipFill>
          <p:spPr>
            <a:xfrm rot="-5400000">
              <a:off x="11114398" y="5802156"/>
              <a:ext cx="634596" cy="15670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63CCE6-D2BD-D946-8EB9-817448F7CAB3}"/>
              </a:ext>
            </a:extLst>
          </p:cNvPr>
          <p:cNvSpPr txBox="1"/>
          <p:nvPr/>
        </p:nvSpPr>
        <p:spPr>
          <a:xfrm>
            <a:off x="1390908" y="2398516"/>
            <a:ext cx="9410183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2800" dirty="0"/>
              <a:t>The BBC has delivered media literacy to school aged students all over the world; UK, India (where over 7,000 young people received a workshop) Brazil, Europe, Africa, Myanmar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2800" dirty="0"/>
              <a:t>BBC contributed to the curriculum of </a:t>
            </a:r>
            <a:r>
              <a:rPr lang="en-GB" sz="2800" dirty="0" err="1"/>
              <a:t>Factshala</a:t>
            </a:r>
            <a:r>
              <a:rPr lang="en-GB" sz="2800" dirty="0"/>
              <a:t>, an  Internews/</a:t>
            </a:r>
            <a:r>
              <a:rPr lang="en-GB" sz="2800" dirty="0" err="1"/>
              <a:t>Dataleads</a:t>
            </a:r>
            <a:r>
              <a:rPr lang="en-GB" sz="2800" dirty="0"/>
              <a:t> media literacy programme in India sponsored by Google News.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B3639C-331A-A846-9B82-A52C7E3A6AB6}"/>
              </a:ext>
            </a:extLst>
          </p:cNvPr>
          <p:cNvSpPr txBox="1"/>
          <p:nvPr/>
        </p:nvSpPr>
        <p:spPr>
          <a:xfrm>
            <a:off x="1739900" y="1348266"/>
            <a:ext cx="6850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The BBC’s media literacy work</a:t>
            </a:r>
          </a:p>
        </p:txBody>
      </p:sp>
    </p:spTree>
    <p:extLst>
      <p:ext uri="{BB962C8B-B14F-4D97-AF65-F5344CB8AC3E}">
        <p14:creationId xmlns:p14="http://schemas.microsoft.com/office/powerpoint/2010/main" val="108263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ge339b76e00_0_224"/>
          <p:cNvGrpSpPr/>
          <p:nvPr/>
        </p:nvGrpSpPr>
        <p:grpSpPr>
          <a:xfrm>
            <a:off x="374151" y="197905"/>
            <a:ext cx="11841060" cy="6705065"/>
            <a:chOff x="374151" y="197905"/>
            <a:chExt cx="11841060" cy="6705065"/>
          </a:xfrm>
        </p:grpSpPr>
        <p:grpSp>
          <p:nvGrpSpPr>
            <p:cNvPr id="232" name="Google Shape;232;ge339b76e00_0_224"/>
            <p:cNvGrpSpPr/>
            <p:nvPr/>
          </p:nvGrpSpPr>
          <p:grpSpPr>
            <a:xfrm>
              <a:off x="374151" y="197905"/>
              <a:ext cx="2762789" cy="506237"/>
              <a:chOff x="6676223" y="232242"/>
              <a:chExt cx="5133247" cy="940585"/>
            </a:xfrm>
          </p:grpSpPr>
          <p:grpSp>
            <p:nvGrpSpPr>
              <p:cNvPr id="233" name="Google Shape;233;ge339b76e00_0_224"/>
              <p:cNvGrpSpPr/>
              <p:nvPr/>
            </p:nvGrpSpPr>
            <p:grpSpPr>
              <a:xfrm>
                <a:off x="10456026" y="522867"/>
                <a:ext cx="1353444" cy="504581"/>
                <a:chOff x="10456026" y="522867"/>
                <a:chExt cx="1353444" cy="504581"/>
              </a:xfrm>
            </p:grpSpPr>
            <p:grpSp>
              <p:nvGrpSpPr>
                <p:cNvPr id="234" name="Google Shape;234;ge339b76e00_0_224"/>
                <p:cNvGrpSpPr/>
                <p:nvPr/>
              </p:nvGrpSpPr>
              <p:grpSpPr>
                <a:xfrm>
                  <a:off x="11314887" y="522867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235" name="Google Shape;235;ge339b76e00_0_224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" name="Google Shape;236;ge339b76e00_0_224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" name="Google Shape;237;ge339b76e00_0_224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" name="Google Shape;238;ge339b76e00_0_224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" name="Google Shape;239;ge339b76e00_0_224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" name="Google Shape;240;ge339b76e00_0_224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1" name="Google Shape;241;ge339b76e00_0_224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" name="Google Shape;242;ge339b76e00_0_224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3" name="Google Shape;243;ge339b76e00_0_224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44" name="Google Shape;244;ge339b76e00_0_224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5" name="Google Shape;245;ge339b76e00_0_224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6" name="Google Shape;246;ge339b76e00_0_224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ge339b76e00_0_224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8" name="Google Shape;248;ge339b76e00_0_224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249" name="Google Shape;249;ge339b76e00_0_224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" name="Google Shape;250;ge339b76e00_0_224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ge339b76e00_0_224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3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ge339b76e00_0_224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ge339b76e00_0_224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254;ge339b76e00_0_224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" name="Google Shape;255;ge339b76e00_0_224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" name="Google Shape;256;ge339b76e00_0_224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" name="Google Shape;257;ge339b76e00_0_224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ge339b76e00_0_224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" name="Google Shape;259;ge339b76e00_0_224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0" name="Google Shape;260;ge339b76e00_0_224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ge339b76e00_0_224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ge339b76e00_0_224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3" name="Google Shape;263;ge339b76e00_0_224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264;ge339b76e00_0_224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pic>
            <p:nvPicPr>
              <p:cNvPr id="265" name="Google Shape;265;ge339b76e00_0_224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66" name="Google Shape;266;ge339b76e00_0_22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84645" y="784985"/>
              <a:ext cx="2771396" cy="1780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ge339b76e00_0_224"/>
            <p:cNvPicPr preferRelativeResize="0"/>
            <p:nvPr/>
          </p:nvPicPr>
          <p:blipFill rotWithShape="1">
            <a:blip r:embed="rId13">
              <a:alphaModFix/>
            </a:blip>
            <a:srcRect l="49898" t="29329" r="27005" b="30305"/>
            <a:stretch/>
          </p:blipFill>
          <p:spPr>
            <a:xfrm rot="-5400000">
              <a:off x="11114398" y="5802156"/>
              <a:ext cx="634596" cy="15670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63CCE6-D2BD-D946-8EB9-817448F7CAB3}"/>
              </a:ext>
            </a:extLst>
          </p:cNvPr>
          <p:cNvSpPr txBox="1"/>
          <p:nvPr/>
        </p:nvSpPr>
        <p:spPr>
          <a:xfrm>
            <a:off x="384645" y="1622574"/>
            <a:ext cx="11315330" cy="36625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en-GB" sz="2800" dirty="0"/>
              <a:t>It might be helpful to you to understand the BBC’s values. </a:t>
            </a:r>
          </a:p>
          <a:p>
            <a:pPr algn="ctr" fontAlgn="base"/>
            <a:endParaRPr lang="en-GB" sz="2800" dirty="0"/>
          </a:p>
          <a:p>
            <a:pPr algn="ctr" fontAlgn="base"/>
            <a:r>
              <a:rPr lang="en-GB" sz="2800" dirty="0"/>
              <a:t>All BBC news, programmes and output </a:t>
            </a:r>
          </a:p>
          <a:p>
            <a:pPr algn="ctr" fontAlgn="base"/>
            <a:r>
              <a:rPr lang="en-GB" sz="2800" dirty="0"/>
              <a:t>are built upon the following values:</a:t>
            </a:r>
          </a:p>
          <a:p>
            <a:pPr algn="ctr" fontAlgn="base"/>
            <a:endParaRPr lang="en-GB" sz="2800" dirty="0"/>
          </a:p>
          <a:p>
            <a:pPr algn="ctr" fontAlgn="base"/>
            <a:r>
              <a:rPr lang="en-GB" sz="3600" b="1" dirty="0"/>
              <a:t>accuracy, impartiality, respect, trust </a:t>
            </a:r>
          </a:p>
          <a:p>
            <a:pPr algn="ctr" fontAlgn="base"/>
            <a:endParaRPr lang="en-GB" sz="2800" dirty="0"/>
          </a:p>
          <a:p>
            <a:pPr algn="ctr" fontAlgn="base"/>
            <a:r>
              <a:rPr lang="en-GB" sz="2800" dirty="0"/>
              <a:t>These values are also at the core of the BBC’s media literacy material.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B3639C-331A-A846-9B82-A52C7E3A6AB6}"/>
              </a:ext>
            </a:extLst>
          </p:cNvPr>
          <p:cNvSpPr txBox="1"/>
          <p:nvPr/>
        </p:nvSpPr>
        <p:spPr>
          <a:xfrm>
            <a:off x="4265571" y="432373"/>
            <a:ext cx="39164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/>
              <a:t>BBC Values</a:t>
            </a:r>
          </a:p>
        </p:txBody>
      </p:sp>
    </p:spTree>
    <p:extLst>
      <p:ext uri="{BB962C8B-B14F-4D97-AF65-F5344CB8AC3E}">
        <p14:creationId xmlns:p14="http://schemas.microsoft.com/office/powerpoint/2010/main" val="2997581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" name="Google Shape;282;ge38c6d7718_4_0"/>
          <p:cNvGrpSpPr/>
          <p:nvPr/>
        </p:nvGrpSpPr>
        <p:grpSpPr>
          <a:xfrm>
            <a:off x="374151" y="197905"/>
            <a:ext cx="11841061" cy="6705065"/>
            <a:chOff x="374151" y="197905"/>
            <a:chExt cx="11841061" cy="6705065"/>
          </a:xfrm>
        </p:grpSpPr>
        <p:grpSp>
          <p:nvGrpSpPr>
            <p:cNvPr id="283" name="Google Shape;283;ge38c6d7718_4_0"/>
            <p:cNvGrpSpPr/>
            <p:nvPr/>
          </p:nvGrpSpPr>
          <p:grpSpPr>
            <a:xfrm>
              <a:off x="374151" y="197905"/>
              <a:ext cx="2762789" cy="506237"/>
              <a:chOff x="6676223" y="232242"/>
              <a:chExt cx="5133247" cy="940585"/>
            </a:xfrm>
          </p:grpSpPr>
          <p:grpSp>
            <p:nvGrpSpPr>
              <p:cNvPr id="284" name="Google Shape;284;ge38c6d7718_4_0"/>
              <p:cNvGrpSpPr/>
              <p:nvPr/>
            </p:nvGrpSpPr>
            <p:grpSpPr>
              <a:xfrm>
                <a:off x="10456026" y="522867"/>
                <a:ext cx="1353444" cy="504581"/>
                <a:chOff x="10456026" y="522867"/>
                <a:chExt cx="1353444" cy="504581"/>
              </a:xfrm>
            </p:grpSpPr>
            <p:grpSp>
              <p:nvGrpSpPr>
                <p:cNvPr id="285" name="Google Shape;285;ge38c6d7718_4_0"/>
                <p:cNvGrpSpPr/>
                <p:nvPr/>
              </p:nvGrpSpPr>
              <p:grpSpPr>
                <a:xfrm>
                  <a:off x="11314887" y="522867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286" name="Google Shape;286;ge38c6d7718_4_0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" name="Google Shape;287;ge38c6d7718_4_0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" name="Google Shape;288;ge38c6d7718_4_0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" name="Google Shape;289;ge38c6d7718_4_0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" name="Google Shape;290;ge38c6d7718_4_0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" name="Google Shape;291;ge38c6d7718_4_0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" name="Google Shape;292;ge38c6d7718_4_0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" name="Google Shape;293;ge38c6d7718_4_0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" name="Google Shape;294;ge38c6d7718_4_0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95" name="Google Shape;295;ge38c6d7718_4_0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296;ge38c6d7718_4_0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97" name="Google Shape;297;ge38c6d7718_4_0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ge38c6d7718_4_0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9" name="Google Shape;299;ge38c6d7718_4_0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300" name="Google Shape;300;ge38c6d7718_4_0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1;ge38c6d7718_4_0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02;ge38c6d7718_4_0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3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03;ge38c6d7718_4_0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04;ge38c6d7718_4_0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5;ge38c6d7718_4_0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6;ge38c6d7718_4_0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7;ge38c6d7718_4_0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8" name="Google Shape;308;ge38c6d7718_4_0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" name="Google Shape;309;ge38c6d7718_4_0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0" name="Google Shape;310;ge38c6d7718_4_0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1" name="Google Shape;311;ge38c6d7718_4_0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12;ge38c6d7718_4_0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ge38c6d7718_4_0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14;ge38c6d7718_4_0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15;ge38c6d7718_4_0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pic>
            <p:nvPicPr>
              <p:cNvPr id="316" name="Google Shape;316;ge38c6d7718_4_0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17" name="Google Shape;317;ge38c6d7718_4_0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84645" y="784985"/>
              <a:ext cx="2771396" cy="1780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8" name="Google Shape;318;ge38c6d7718_4_0"/>
            <p:cNvPicPr preferRelativeResize="0"/>
            <p:nvPr/>
          </p:nvPicPr>
          <p:blipFill rotWithShape="1">
            <a:blip r:embed="rId13">
              <a:alphaModFix/>
            </a:blip>
            <a:srcRect l="49898" t="29329" r="27005" b="30305"/>
            <a:stretch/>
          </p:blipFill>
          <p:spPr>
            <a:xfrm rot="-5400000">
              <a:off x="11114398" y="5802156"/>
              <a:ext cx="634596" cy="15670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9" name="Google Shape;319;ge38c6d7718_4_0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10608046" y="242441"/>
              <a:ext cx="1087165" cy="6045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0" name="Google Shape;320;ge38c6d7718_4_0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9446853" y="244489"/>
              <a:ext cx="985037" cy="56463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" name="Google Shape;5236;ge68d92fb21_0_945">
            <a:extLst>
              <a:ext uri="{FF2B5EF4-FFF2-40B4-BE49-F238E27FC236}">
                <a16:creationId xmlns:a16="http://schemas.microsoft.com/office/drawing/2014/main" id="{2AE9A420-518F-F841-9276-24563F0AEC4A}"/>
              </a:ext>
            </a:extLst>
          </p:cNvPr>
          <p:cNvSpPr txBox="1">
            <a:spLocks/>
          </p:cNvSpPr>
          <p:nvPr/>
        </p:nvSpPr>
        <p:spPr>
          <a:xfrm>
            <a:off x="3801651" y="762005"/>
            <a:ext cx="5828700" cy="9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 sz="5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90000"/>
              </a:lnSpc>
              <a:buSzPts val="4200"/>
              <a:buFont typeface="Arial"/>
              <a:buNone/>
            </a:pPr>
            <a:r>
              <a:rPr lang="en-GB" sz="4200" dirty="0">
                <a:latin typeface="Arial"/>
                <a:ea typeface="Arial"/>
                <a:cs typeface="Arial"/>
                <a:sym typeface="Arial"/>
              </a:rPr>
              <a:t>Your kit of parts…</a:t>
            </a:r>
            <a:endParaRPr lang="en-GB" dirty="0"/>
          </a:p>
        </p:txBody>
      </p:sp>
      <p:pic>
        <p:nvPicPr>
          <p:cNvPr id="49" name="Google Shape;3130;gb7ff79a52d_0_227" descr="BBC-logo - Business In The Community">
            <a:extLst>
              <a:ext uri="{FF2B5EF4-FFF2-40B4-BE49-F238E27FC236}">
                <a16:creationId xmlns:a16="http://schemas.microsoft.com/office/drawing/2014/main" id="{6F2A18D5-D66D-E248-A6CC-A4460F7AD6E7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 l="19681" t="38423" r="19833" b="36969"/>
          <a:stretch/>
        </p:blipFill>
        <p:spPr>
          <a:xfrm>
            <a:off x="11041275" y="2072117"/>
            <a:ext cx="1025895" cy="328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967E0591-1270-1D40-89E2-DD9C469B819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1733074"/>
            <a:ext cx="12192000" cy="516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065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ge339b76e00_0_224"/>
          <p:cNvGrpSpPr/>
          <p:nvPr/>
        </p:nvGrpSpPr>
        <p:grpSpPr>
          <a:xfrm>
            <a:off x="374151" y="197905"/>
            <a:ext cx="11841060" cy="6705065"/>
            <a:chOff x="374151" y="197905"/>
            <a:chExt cx="11841060" cy="6705065"/>
          </a:xfrm>
        </p:grpSpPr>
        <p:grpSp>
          <p:nvGrpSpPr>
            <p:cNvPr id="232" name="Google Shape;232;ge339b76e00_0_224"/>
            <p:cNvGrpSpPr/>
            <p:nvPr/>
          </p:nvGrpSpPr>
          <p:grpSpPr>
            <a:xfrm>
              <a:off x="374151" y="197905"/>
              <a:ext cx="2762789" cy="506237"/>
              <a:chOff x="6676223" y="232242"/>
              <a:chExt cx="5133247" cy="940585"/>
            </a:xfrm>
          </p:grpSpPr>
          <p:grpSp>
            <p:nvGrpSpPr>
              <p:cNvPr id="233" name="Google Shape;233;ge339b76e00_0_224"/>
              <p:cNvGrpSpPr/>
              <p:nvPr/>
            </p:nvGrpSpPr>
            <p:grpSpPr>
              <a:xfrm>
                <a:off x="10456026" y="522867"/>
                <a:ext cx="1353444" cy="504581"/>
                <a:chOff x="10456026" y="522867"/>
                <a:chExt cx="1353444" cy="504581"/>
              </a:xfrm>
            </p:grpSpPr>
            <p:grpSp>
              <p:nvGrpSpPr>
                <p:cNvPr id="234" name="Google Shape;234;ge339b76e00_0_224"/>
                <p:cNvGrpSpPr/>
                <p:nvPr/>
              </p:nvGrpSpPr>
              <p:grpSpPr>
                <a:xfrm>
                  <a:off x="11314887" y="522867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235" name="Google Shape;235;ge339b76e00_0_224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" name="Google Shape;236;ge339b76e00_0_224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" name="Google Shape;237;ge339b76e00_0_224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" name="Google Shape;238;ge339b76e00_0_224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" name="Google Shape;239;ge339b76e00_0_224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" name="Google Shape;240;ge339b76e00_0_224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1" name="Google Shape;241;ge339b76e00_0_224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" name="Google Shape;242;ge339b76e00_0_224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3" name="Google Shape;243;ge339b76e00_0_224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44" name="Google Shape;244;ge339b76e00_0_224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5" name="Google Shape;245;ge339b76e00_0_224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6" name="Google Shape;246;ge339b76e00_0_224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ge339b76e00_0_224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8" name="Google Shape;248;ge339b76e00_0_224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249" name="Google Shape;249;ge339b76e00_0_224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" name="Google Shape;250;ge339b76e00_0_224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ge339b76e00_0_224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3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ge339b76e00_0_224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ge339b76e00_0_224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254;ge339b76e00_0_224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" name="Google Shape;255;ge339b76e00_0_224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" name="Google Shape;256;ge339b76e00_0_224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" name="Google Shape;257;ge339b76e00_0_224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ge339b76e00_0_224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" name="Google Shape;259;ge339b76e00_0_224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0" name="Google Shape;260;ge339b76e00_0_224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ge339b76e00_0_224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ge339b76e00_0_224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3" name="Google Shape;263;ge339b76e00_0_224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264;ge339b76e00_0_224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pic>
            <p:nvPicPr>
              <p:cNvPr id="265" name="Google Shape;265;ge339b76e00_0_224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66" name="Google Shape;266;ge339b76e00_0_22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84645" y="784985"/>
              <a:ext cx="2771396" cy="1780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ge339b76e00_0_224"/>
            <p:cNvPicPr preferRelativeResize="0"/>
            <p:nvPr/>
          </p:nvPicPr>
          <p:blipFill rotWithShape="1">
            <a:blip r:embed="rId13">
              <a:alphaModFix/>
            </a:blip>
            <a:srcRect l="49898" t="29329" r="27005" b="30305"/>
            <a:stretch/>
          </p:blipFill>
          <p:spPr>
            <a:xfrm rot="-5400000">
              <a:off x="11114398" y="5802156"/>
              <a:ext cx="634596" cy="156703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AC9817C1-83C2-6F45-9D33-9D09365C6B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3251" y="1557759"/>
            <a:ext cx="3556194" cy="38654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53B372-6B22-6F44-B5DF-D64BCB635D94}"/>
              </a:ext>
            </a:extLst>
          </p:cNvPr>
          <p:cNvSpPr txBox="1"/>
          <p:nvPr/>
        </p:nvSpPr>
        <p:spPr>
          <a:xfrm>
            <a:off x="3981174" y="797510"/>
            <a:ext cx="7726795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2800" dirty="0"/>
              <a:t>There are 6 Power Points (PPT) </a:t>
            </a:r>
          </a:p>
          <a:p>
            <a:pPr marL="457200" indent="-457200">
              <a:buFont typeface="Wingdings" pitchFamily="2" charset="2"/>
              <a:buChar char="v"/>
            </a:pPr>
            <a:endParaRPr lang="en-US" sz="2800" dirty="0"/>
          </a:p>
          <a:p>
            <a:pPr marL="457200" indent="-457200">
              <a:buFont typeface="Wingdings" pitchFamily="2" charset="2"/>
              <a:buChar char="v"/>
            </a:pPr>
            <a:r>
              <a:rPr lang="en-US" sz="2800" dirty="0"/>
              <a:t>Each PPT is on a different topic</a:t>
            </a:r>
          </a:p>
          <a:p>
            <a:pPr marL="457200" indent="-457200">
              <a:buFont typeface="Wingdings" pitchFamily="2" charset="2"/>
              <a:buChar char="v"/>
            </a:pPr>
            <a:endParaRPr lang="en-US" sz="2800" dirty="0"/>
          </a:p>
          <a:p>
            <a:pPr marL="457200" indent="-457200">
              <a:buFont typeface="Wingdings" pitchFamily="2" charset="2"/>
              <a:buChar char="v"/>
            </a:pPr>
            <a:r>
              <a:rPr lang="en-US" sz="2800" dirty="0"/>
              <a:t>The PPTs build learning, starting with an</a:t>
            </a:r>
          </a:p>
          <a:p>
            <a:pPr lvl="3"/>
            <a:r>
              <a:rPr lang="en-US" sz="2800" dirty="0"/>
              <a:t>	introduction to ‘fake news’, progressing to</a:t>
            </a:r>
          </a:p>
          <a:p>
            <a:r>
              <a:rPr lang="en-US" sz="2800" dirty="0"/>
              <a:t>	critical thinking tools to technology tools</a:t>
            </a:r>
          </a:p>
          <a:p>
            <a:endParaRPr lang="en-US" sz="2800" dirty="0"/>
          </a:p>
          <a:p>
            <a:pPr marL="457200" indent="-457200">
              <a:buFont typeface="Wingdings" pitchFamily="2" charset="2"/>
              <a:buChar char="v"/>
            </a:pPr>
            <a:r>
              <a:rPr lang="en-US" sz="2800" dirty="0"/>
              <a:t>Each PPT lasts 15-20 minutes</a:t>
            </a:r>
          </a:p>
          <a:p>
            <a:pPr lvl="1"/>
            <a:r>
              <a:rPr lang="en-US" sz="2800" dirty="0"/>
              <a:t>	(depending on time given to participation)</a:t>
            </a:r>
          </a:p>
          <a:p>
            <a:pPr lvl="1"/>
            <a:endParaRPr lang="en-US" sz="2800" dirty="0"/>
          </a:p>
          <a:p>
            <a:pPr marL="457200" indent="-457200">
              <a:buFont typeface="Wingdings" pitchFamily="2" charset="2"/>
              <a:buChar char="v"/>
            </a:pPr>
            <a:r>
              <a:rPr lang="en-US" sz="2800" dirty="0"/>
              <a:t>This allows for flexibility in lesson planning </a:t>
            </a:r>
          </a:p>
        </p:txBody>
      </p:sp>
    </p:spTree>
    <p:extLst>
      <p:ext uri="{BB962C8B-B14F-4D97-AF65-F5344CB8AC3E}">
        <p14:creationId xmlns:p14="http://schemas.microsoft.com/office/powerpoint/2010/main" val="2046024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ge339b76e00_0_224"/>
          <p:cNvGrpSpPr/>
          <p:nvPr/>
        </p:nvGrpSpPr>
        <p:grpSpPr>
          <a:xfrm>
            <a:off x="374151" y="197905"/>
            <a:ext cx="11841060" cy="6705065"/>
            <a:chOff x="374151" y="197905"/>
            <a:chExt cx="11841060" cy="6705065"/>
          </a:xfrm>
        </p:grpSpPr>
        <p:grpSp>
          <p:nvGrpSpPr>
            <p:cNvPr id="232" name="Google Shape;232;ge339b76e00_0_224"/>
            <p:cNvGrpSpPr/>
            <p:nvPr/>
          </p:nvGrpSpPr>
          <p:grpSpPr>
            <a:xfrm>
              <a:off x="374151" y="197905"/>
              <a:ext cx="2762789" cy="506237"/>
              <a:chOff x="6676223" y="232242"/>
              <a:chExt cx="5133247" cy="940585"/>
            </a:xfrm>
          </p:grpSpPr>
          <p:grpSp>
            <p:nvGrpSpPr>
              <p:cNvPr id="233" name="Google Shape;233;ge339b76e00_0_224"/>
              <p:cNvGrpSpPr/>
              <p:nvPr/>
            </p:nvGrpSpPr>
            <p:grpSpPr>
              <a:xfrm>
                <a:off x="10456026" y="522867"/>
                <a:ext cx="1353444" cy="504581"/>
                <a:chOff x="10456026" y="522867"/>
                <a:chExt cx="1353444" cy="504581"/>
              </a:xfrm>
            </p:grpSpPr>
            <p:grpSp>
              <p:nvGrpSpPr>
                <p:cNvPr id="234" name="Google Shape;234;ge339b76e00_0_224"/>
                <p:cNvGrpSpPr/>
                <p:nvPr/>
              </p:nvGrpSpPr>
              <p:grpSpPr>
                <a:xfrm>
                  <a:off x="11314887" y="522867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235" name="Google Shape;235;ge339b76e00_0_224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" name="Google Shape;236;ge339b76e00_0_224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" name="Google Shape;237;ge339b76e00_0_224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" name="Google Shape;238;ge339b76e00_0_224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" name="Google Shape;239;ge339b76e00_0_224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" name="Google Shape;240;ge339b76e00_0_224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1" name="Google Shape;241;ge339b76e00_0_224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" name="Google Shape;242;ge339b76e00_0_224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3" name="Google Shape;243;ge339b76e00_0_224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44" name="Google Shape;244;ge339b76e00_0_224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5" name="Google Shape;245;ge339b76e00_0_224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6" name="Google Shape;246;ge339b76e00_0_224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ge339b76e00_0_224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8" name="Google Shape;248;ge339b76e00_0_224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249" name="Google Shape;249;ge339b76e00_0_224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" name="Google Shape;250;ge339b76e00_0_224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ge339b76e00_0_224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3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ge339b76e00_0_224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ge339b76e00_0_224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254;ge339b76e00_0_224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" name="Google Shape;255;ge339b76e00_0_224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" name="Google Shape;256;ge339b76e00_0_224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" name="Google Shape;257;ge339b76e00_0_224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ge339b76e00_0_224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" name="Google Shape;259;ge339b76e00_0_224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0" name="Google Shape;260;ge339b76e00_0_224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ge339b76e00_0_224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ge339b76e00_0_224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3" name="Google Shape;263;ge339b76e00_0_224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264;ge339b76e00_0_224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pic>
            <p:nvPicPr>
              <p:cNvPr id="265" name="Google Shape;265;ge339b76e00_0_224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66" name="Google Shape;266;ge339b76e00_0_22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84645" y="784985"/>
              <a:ext cx="2771396" cy="1780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ge339b76e00_0_224"/>
            <p:cNvPicPr preferRelativeResize="0"/>
            <p:nvPr/>
          </p:nvPicPr>
          <p:blipFill rotWithShape="1">
            <a:blip r:embed="rId13">
              <a:alphaModFix/>
            </a:blip>
            <a:srcRect l="49898" t="29329" r="27005" b="30305"/>
            <a:stretch/>
          </p:blipFill>
          <p:spPr>
            <a:xfrm rot="-5400000">
              <a:off x="11114398" y="5802156"/>
              <a:ext cx="634596" cy="15670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953B372-6B22-6F44-B5DF-D64BCB635D94}"/>
              </a:ext>
            </a:extLst>
          </p:cNvPr>
          <p:cNvSpPr txBox="1"/>
          <p:nvPr/>
        </p:nvSpPr>
        <p:spPr>
          <a:xfrm>
            <a:off x="4206750" y="585299"/>
            <a:ext cx="7481535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Here are some useful resources; </a:t>
            </a:r>
          </a:p>
          <a:p>
            <a:endParaRPr lang="en-US" sz="2800" dirty="0"/>
          </a:p>
          <a:p>
            <a:pPr marL="457200" indent="-457200">
              <a:buFont typeface="Wingdings" pitchFamily="2" charset="2"/>
              <a:buChar char="v"/>
            </a:pPr>
            <a:r>
              <a:rPr lang="en-US" sz="2800" dirty="0">
                <a:hlinkClick r:id="rId14"/>
              </a:rPr>
              <a:t>https://www.bbc.com/beyondfakenews/</a:t>
            </a:r>
          </a:p>
          <a:p>
            <a:pPr marL="457200" indent="-457200">
              <a:buFont typeface="Wingdings" pitchFamily="2" charset="2"/>
              <a:buChar char="v"/>
            </a:pPr>
            <a:endParaRPr lang="en-US" sz="2800" dirty="0">
              <a:hlinkClick r:id="rId14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dirty="0">
                <a:hlinkClick r:id="rId14"/>
              </a:rPr>
              <a:t>https://www.bbc.com/news/world/asia/india</a:t>
            </a:r>
          </a:p>
          <a:p>
            <a:pPr marL="457200" indent="-457200">
              <a:buFont typeface="Wingdings" pitchFamily="2" charset="2"/>
              <a:buChar char="v"/>
            </a:pPr>
            <a:endParaRPr lang="en-US" sz="2800" dirty="0">
              <a:hlinkClick r:id="rId14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dirty="0">
                <a:hlinkClick r:id="rId14"/>
              </a:rPr>
              <a:t>https://dataleads.co.in</a:t>
            </a:r>
          </a:p>
          <a:p>
            <a:pPr marL="457200" indent="-457200">
              <a:buFont typeface="Wingdings" pitchFamily="2" charset="2"/>
              <a:buChar char="v"/>
            </a:pPr>
            <a:endParaRPr lang="en-US" sz="2800" dirty="0">
              <a:hlinkClick r:id="rId14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dirty="0">
                <a:hlinkClick r:id="rId14"/>
              </a:rPr>
              <a:t>https://internews.org/region/india/</a:t>
            </a:r>
          </a:p>
          <a:p>
            <a:pPr marL="457200" indent="-457200">
              <a:buFont typeface="Wingdings" pitchFamily="2" charset="2"/>
              <a:buChar char="v"/>
            </a:pPr>
            <a:endParaRPr lang="en-US" sz="2800" dirty="0">
              <a:hlinkClick r:id="rId14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dirty="0">
                <a:hlinkClick r:id="rId14"/>
              </a:rPr>
              <a:t>https://www.boomlive.in</a:t>
            </a:r>
          </a:p>
          <a:p>
            <a:pPr marL="457200" indent="-457200">
              <a:buFont typeface="Wingdings" pitchFamily="2" charset="2"/>
              <a:buChar char="v"/>
            </a:pPr>
            <a:endParaRPr lang="en-US" sz="2800" dirty="0">
              <a:hlinkClick r:id="rId14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dirty="0">
                <a:hlinkClick r:id="rId14"/>
              </a:rPr>
              <a:t>https://firstdraftnews.org</a:t>
            </a:r>
            <a:endParaRPr lang="en-US" sz="2800" dirty="0"/>
          </a:p>
          <a:p>
            <a:endParaRPr lang="en-US" sz="2800" dirty="0"/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C2C7832F-E11D-8646-896E-25EE987F3C0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3251" y="1627321"/>
            <a:ext cx="3728817" cy="411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39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0" name="Google Shape;5280;ge35b6f4fa7_2_1862"/>
          <p:cNvSpPr txBox="1">
            <a:spLocks noGrp="1"/>
          </p:cNvSpPr>
          <p:nvPr>
            <p:ph type="title"/>
          </p:nvPr>
        </p:nvSpPr>
        <p:spPr>
          <a:xfrm>
            <a:off x="23212" y="1487865"/>
            <a:ext cx="12192000" cy="1071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GB" sz="7000" dirty="0"/>
              <a:t>Thank You</a:t>
            </a:r>
            <a:endParaRPr sz="7000" dirty="0"/>
          </a:p>
        </p:txBody>
      </p:sp>
      <p:grpSp>
        <p:nvGrpSpPr>
          <p:cNvPr id="5281" name="Google Shape;5281;ge35b6f4fa7_2_1862"/>
          <p:cNvGrpSpPr/>
          <p:nvPr/>
        </p:nvGrpSpPr>
        <p:grpSpPr>
          <a:xfrm>
            <a:off x="374151" y="197905"/>
            <a:ext cx="2781890" cy="765131"/>
            <a:chOff x="374151" y="197905"/>
            <a:chExt cx="2781890" cy="765131"/>
          </a:xfrm>
        </p:grpSpPr>
        <p:grpSp>
          <p:nvGrpSpPr>
            <p:cNvPr id="5282" name="Google Shape;5282;ge35b6f4fa7_2_1862"/>
            <p:cNvGrpSpPr/>
            <p:nvPr/>
          </p:nvGrpSpPr>
          <p:grpSpPr>
            <a:xfrm>
              <a:off x="374151" y="197905"/>
              <a:ext cx="2762789" cy="506237"/>
              <a:chOff x="6676223" y="232242"/>
              <a:chExt cx="5133247" cy="940585"/>
            </a:xfrm>
          </p:grpSpPr>
          <p:grpSp>
            <p:nvGrpSpPr>
              <p:cNvPr id="5283" name="Google Shape;5283;ge35b6f4fa7_2_1862"/>
              <p:cNvGrpSpPr/>
              <p:nvPr/>
            </p:nvGrpSpPr>
            <p:grpSpPr>
              <a:xfrm>
                <a:off x="10456026" y="522867"/>
                <a:ext cx="1353444" cy="504581"/>
                <a:chOff x="10456026" y="522867"/>
                <a:chExt cx="1353444" cy="504581"/>
              </a:xfrm>
            </p:grpSpPr>
            <p:grpSp>
              <p:nvGrpSpPr>
                <p:cNvPr id="5284" name="Google Shape;5284;ge35b6f4fa7_2_1862"/>
                <p:cNvGrpSpPr/>
                <p:nvPr/>
              </p:nvGrpSpPr>
              <p:grpSpPr>
                <a:xfrm>
                  <a:off x="11314887" y="522867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5285" name="Google Shape;5285;ge35b6f4fa7_2_1862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86" name="Google Shape;5286;ge35b6f4fa7_2_1862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87" name="Google Shape;5287;ge35b6f4fa7_2_1862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88" name="Google Shape;5288;ge35b6f4fa7_2_1862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89" name="Google Shape;5289;ge35b6f4fa7_2_1862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90" name="Google Shape;5290;ge35b6f4fa7_2_1862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91" name="Google Shape;5291;ge35b6f4fa7_2_1862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92" name="Google Shape;5292;ge35b6f4fa7_2_1862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93" name="Google Shape;5293;ge35b6f4fa7_2_1862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294" name="Google Shape;5294;ge35b6f4fa7_2_1862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95" name="Google Shape;5295;ge35b6f4fa7_2_1862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296" name="Google Shape;5296;ge35b6f4fa7_2_1862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7" name="Google Shape;5297;ge35b6f4fa7_2_1862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298" name="Google Shape;5298;ge35b6f4fa7_2_1862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5299" name="Google Shape;5299;ge35b6f4fa7_2_1862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0" name="Google Shape;5300;ge35b6f4fa7_2_1862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1" name="Google Shape;5301;ge35b6f4fa7_2_1862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3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2" name="Google Shape;5302;ge35b6f4fa7_2_1862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3" name="Google Shape;5303;ge35b6f4fa7_2_1862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4" name="Google Shape;5304;ge35b6f4fa7_2_1862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5" name="Google Shape;5305;ge35b6f4fa7_2_1862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6" name="Google Shape;5306;ge35b6f4fa7_2_1862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7" name="Google Shape;5307;ge35b6f4fa7_2_1862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8" name="Google Shape;5308;ge35b6f4fa7_2_1862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9" name="Google Shape;5309;ge35b6f4fa7_2_1862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10" name="Google Shape;5310;ge35b6f4fa7_2_1862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11" name="Google Shape;5311;ge35b6f4fa7_2_1862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12" name="Google Shape;5312;ge35b6f4fa7_2_1862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13" name="Google Shape;5313;ge35b6f4fa7_2_1862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14" name="Google Shape;5314;ge35b6f4fa7_2_1862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5315" name="Google Shape;5315;ge35b6f4fa7_2_1862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316" name="Google Shape;5316;ge35b6f4fa7_2_186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84645" y="784985"/>
              <a:ext cx="2771396" cy="1780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17" name="Google Shape;5317;ge35b6f4fa7_2_1862"/>
          <p:cNvPicPr preferRelativeResize="0"/>
          <p:nvPr/>
        </p:nvPicPr>
        <p:blipFill rotWithShape="1">
          <a:blip r:embed="rId13">
            <a:alphaModFix/>
          </a:blip>
          <a:srcRect l="49898" t="29329" r="27005" b="30305"/>
          <a:stretch/>
        </p:blipFill>
        <p:spPr>
          <a:xfrm rot="-5400000">
            <a:off x="11114398" y="5802156"/>
            <a:ext cx="634596" cy="15670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18" name="Google Shape;5318;ge35b6f4fa7_2_1862"/>
          <p:cNvCxnSpPr/>
          <p:nvPr/>
        </p:nvCxnSpPr>
        <p:spPr>
          <a:xfrm>
            <a:off x="5640352" y="2592652"/>
            <a:ext cx="786000" cy="0"/>
          </a:xfrm>
          <a:prstGeom prst="straightConnector1">
            <a:avLst/>
          </a:prstGeom>
          <a:noFill/>
          <a:ln w="127000" cap="flat" cmpd="sng">
            <a:solidFill>
              <a:srgbClr val="B81E2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6EB263E-A59C-4EA5-B0E4-CC11FB6DF3EA}"/>
              </a:ext>
            </a:extLst>
          </p:cNvPr>
          <p:cNvSpPr txBox="1"/>
          <p:nvPr/>
        </p:nvSpPr>
        <p:spPr>
          <a:xfrm>
            <a:off x="890777" y="3379285"/>
            <a:ext cx="106577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© BBC 2022</a:t>
            </a:r>
            <a:endParaRPr lang="en-GB" sz="2400" dirty="0"/>
          </a:p>
          <a:p>
            <a:r>
              <a:rPr lang="en-GB" sz="2400" b="1" dirty="0"/>
              <a:t>These workshops and slides are for educational and private study use only.  They are not for resale or commercial and/or online distribution.      </a:t>
            </a:r>
            <a:endParaRPr lang="en-GB" sz="2400" dirty="0"/>
          </a:p>
          <a:p>
            <a:r>
              <a:rPr lang="en-GB" sz="2400" b="1" dirty="0"/>
              <a:t>if you wish to use the workshops and slides for any other purpose, please contact marie.helly@bbc.co.uk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45037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</Words>
  <Application>Microsoft Office PowerPoint</Application>
  <PresentationFormat>Widescreen</PresentationFormat>
  <Paragraphs>61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Roboto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</dc:creator>
  <cp:lastModifiedBy>Marie Helly</cp:lastModifiedBy>
  <cp:revision>12</cp:revision>
  <dcterms:created xsi:type="dcterms:W3CDTF">2021-06-10T09:21:51Z</dcterms:created>
  <dcterms:modified xsi:type="dcterms:W3CDTF">2022-04-11T14:48:16Z</dcterms:modified>
</cp:coreProperties>
</file>