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9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+1mzQbGM1toYg1qpSeG84IRHd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eyondfakenews/what-is-fake-new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239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A media education programme for school students in India launched by </a:t>
            </a:r>
            <a:r>
              <a:rPr lang="en-GB" b="1">
                <a:latin typeface="Arial"/>
                <a:ea typeface="Arial"/>
                <a:cs typeface="Arial"/>
                <a:sym typeface="Arial"/>
              </a:rPr>
              <a:t>BBC </a:t>
            </a:r>
            <a:r>
              <a:rPr lang="en-GB">
                <a:latin typeface="Arial"/>
                <a:ea typeface="Arial"/>
                <a:cs typeface="Arial"/>
                <a:sym typeface="Arial"/>
              </a:rPr>
              <a:t>in partnership with</a:t>
            </a:r>
            <a:r>
              <a:rPr lang="en-GB" b="1">
                <a:latin typeface="Arial"/>
                <a:ea typeface="Arial"/>
                <a:cs typeface="Arial"/>
                <a:sym typeface="Arial"/>
              </a:rPr>
              <a:t> Internews </a:t>
            </a:r>
            <a:r>
              <a:rPr lang="en-GB">
                <a:latin typeface="Arial"/>
                <a:ea typeface="Arial"/>
                <a:cs typeface="Arial"/>
                <a:sym typeface="Arial"/>
              </a:rPr>
              <a:t>and in collaboration with </a:t>
            </a:r>
            <a:r>
              <a:rPr lang="en-GB" b="1">
                <a:latin typeface="Arial"/>
                <a:ea typeface="Arial"/>
                <a:cs typeface="Arial"/>
                <a:sym typeface="Arial"/>
              </a:rPr>
              <a:t>DataLEADS</a:t>
            </a:r>
            <a:r>
              <a:rPr lang="en-GB">
                <a:latin typeface="Arial"/>
                <a:ea typeface="Arial"/>
                <a:cs typeface="Arial"/>
                <a:sym typeface="Arial"/>
              </a:rPr>
              <a:t> </a:t>
            </a:r>
            <a:endParaRPr sz="100"/>
          </a:p>
        </p:txBody>
      </p:sp>
      <p:sp>
        <p:nvSpPr>
          <p:cNvPr id="209" name="Google Shape;20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f8d717b3d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gf8d717b3d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f8d717b3d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6" name="Google Shape;466;gf8d717b3d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f8d717b3d9_1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gf8d717b3d9_1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9" name="Google Shape;509;gf8d717b3d9_1_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519" name="Google Shape;5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3" name="Google Shape;56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8" name="Google Shape;60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652" name="Google Shape;65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697" name="Google Shape;6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40" name="Google Shape;74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84" name="Google Shape;78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4" name="Google Shape;25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Introduction to Fake News - BBC Video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GB"/>
              <a:t>Play video: runtime 4 minutes 15 sec </a:t>
            </a:r>
            <a:endParaRPr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1" name="Google Shape;36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0" name="Google Shape;38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9" name="Google Shape;3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0" name="Google Shape;40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8" name="Google Shape;58;p56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5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0" name="Google Shape;60;p5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7"/>
          <p:cNvSpPr/>
          <p:nvPr/>
        </p:nvSpPr>
        <p:spPr>
          <a:xfrm>
            <a:off x="3765418" y="4840900"/>
            <a:ext cx="2558475" cy="17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5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5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0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81" name="Google Shape;81;p60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2" name="Google Shape;82;p6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1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61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9" name="Google Shape;89;p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6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2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6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3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3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6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5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65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6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9" name="Google Shape;109;p6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0" name="Google Shape;110;p6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6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5" name="Google Shape;115;p6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6" name="Google Shape;116;p6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725" cy="60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123" name="Google Shape;12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25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endParaRPr/>
          </a:p>
        </p:txBody>
      </p:sp>
      <p:sp>
        <p:nvSpPr>
          <p:cNvPr id="132" name="Google Shape;132;p8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25" cy="205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135" name="Google Shape;135;p8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25" cy="79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6" name="Google Shape;136;p8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_1">
    <p:bg>
      <p:bgPr>
        <a:solidFill>
          <a:srgbClr val="FFFFFF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1_Big number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">
  <p:cSld name="Title Slide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 3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1"/>
          <p:cNvSpPr/>
          <p:nvPr/>
        </p:nvSpPr>
        <p:spPr>
          <a:xfrm>
            <a:off x="389175" y="4325400"/>
            <a:ext cx="4271175" cy="3786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91"/>
          <p:cNvSpPr/>
          <p:nvPr/>
        </p:nvSpPr>
        <p:spPr>
          <a:xfrm>
            <a:off x="3765418" y="4840900"/>
            <a:ext cx="2558475" cy="17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9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8" name="Google Shape;148;p9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Google Shape;149;p9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52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4"/>
          <p:cNvSpPr/>
          <p:nvPr/>
        </p:nvSpPr>
        <p:spPr>
          <a:xfrm>
            <a:off x="389175" y="4325400"/>
            <a:ext cx="4271175" cy="3786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94"/>
          <p:cNvSpPr/>
          <p:nvPr/>
        </p:nvSpPr>
        <p:spPr>
          <a:xfrm>
            <a:off x="3765418" y="4840900"/>
            <a:ext cx="2558475" cy="17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725" cy="409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6" name="Google Shape;156;p9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9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2" name="Google Shape;162;p9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200"/>
            </a:lvl1pPr>
            <a:lvl2pPr marL="914400" lvl="1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marL="1371600" lvl="2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marL="1828800" lvl="3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marL="2286000" lvl="4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marL="2743200" lvl="5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marL="3200400" lvl="6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marL="3657600" lvl="7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marL="4114800" lvl="8" indent="-2857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>
            <a:endParaRPr/>
          </a:p>
        </p:txBody>
      </p:sp>
      <p:sp>
        <p:nvSpPr>
          <p:cNvPr id="163" name="Google Shape;163;p9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9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75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00"/>
            </a:lvl9pPr>
          </a:lstStyle>
          <a:p>
            <a:endParaRPr/>
          </a:p>
        </p:txBody>
      </p:sp>
      <p:sp>
        <p:nvSpPr>
          <p:cNvPr id="167" name="Google Shape;167;p9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75" cy="12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168" name="Google Shape;168;p9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6925" cy="369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69" name="Google Shape;169;p9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525" cy="196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2" name="Google Shape;172;p9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25" cy="13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73" name="Google Shape;173;p9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 1">
  <p:cSld name="CUSTOM_1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0"/>
          <p:cNvSpPr/>
          <p:nvPr/>
        </p:nvSpPr>
        <p:spPr>
          <a:xfrm>
            <a:off x="410375" y="4618100"/>
            <a:ext cx="8361900" cy="93825"/>
          </a:xfrm>
          <a:prstGeom prst="rect">
            <a:avLst/>
          </a:prstGeom>
          <a:solidFill>
            <a:srgbClr val="F7B7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00"/>
          <p:cNvSpPr/>
          <p:nvPr/>
        </p:nvSpPr>
        <p:spPr>
          <a:xfrm>
            <a:off x="389175" y="4325400"/>
            <a:ext cx="4271175" cy="3786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00"/>
          <p:cNvSpPr/>
          <p:nvPr/>
        </p:nvSpPr>
        <p:spPr>
          <a:xfrm>
            <a:off x="3765418" y="4840900"/>
            <a:ext cx="2558475" cy="17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1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37826" y="4816175"/>
            <a:ext cx="455414" cy="227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4033" y="4788755"/>
            <a:ext cx="278550" cy="27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9835" y="4790854"/>
            <a:ext cx="892700" cy="277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00"/>
          <p:cNvPicPr preferRelativeResize="0"/>
          <p:nvPr/>
        </p:nvPicPr>
        <p:blipFill rotWithShape="1">
          <a:blip r:embed="rId5">
            <a:alphaModFix/>
          </a:blip>
          <a:srcRect l="2495" t="6253" r="2561" b="7486"/>
          <a:stretch/>
        </p:blipFill>
        <p:spPr>
          <a:xfrm>
            <a:off x="8150234" y="4764825"/>
            <a:ext cx="698426" cy="2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0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12099" y="4816175"/>
            <a:ext cx="278567" cy="227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00"/>
          <p:cNvPicPr preferRelativeResize="0"/>
          <p:nvPr/>
        </p:nvPicPr>
        <p:blipFill rotWithShape="1">
          <a:blip r:embed="rId7">
            <a:alphaModFix/>
          </a:blip>
          <a:srcRect t="31366" b="34202"/>
          <a:stretch/>
        </p:blipFill>
        <p:spPr>
          <a:xfrm>
            <a:off x="4678338" y="4782599"/>
            <a:ext cx="789445" cy="2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0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54031" y="4763075"/>
            <a:ext cx="278550" cy="2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f8d717b3d9_1_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gf8d717b3d9_1_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400"/>
            </a:lvl1pPr>
            <a:lvl2pPr marL="914400" lvl="1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marL="1371600" lvl="2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marL="1828800" lvl="3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marL="2286000" lvl="4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marL="2743200" lvl="5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marL="3200400" lvl="6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marL="3657600" lvl="7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marL="4114800" lvl="8" indent="-2857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8" name="Google Shape;188;gf8d717b3d9_1_4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400"/>
            </a:lvl1pPr>
            <a:lvl2pPr marL="914400" lvl="1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2pPr>
            <a:lvl3pPr marL="1371600" lvl="2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3pPr>
            <a:lvl4pPr marL="1828800" lvl="3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4pPr>
            <a:lvl5pPr marL="2286000" lvl="4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5pPr>
            <a:lvl6pPr marL="2743200" lvl="5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■"/>
              <a:defRPr sz="1200"/>
            </a:lvl6pPr>
            <a:lvl7pPr marL="3200400" lvl="6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●"/>
              <a:defRPr sz="1200"/>
            </a:lvl7pPr>
            <a:lvl8pPr marL="3657600" lvl="7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1200"/>
            </a:lvl8pPr>
            <a:lvl9pPr marL="4114800" lvl="8" indent="-2857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9" name="Google Shape;189;gf8d717b3d9_1_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f8d717b3d9_1_46"/>
          <p:cNvSpPr txBox="1">
            <a:spLocks noGrp="1"/>
          </p:cNvSpPr>
          <p:nvPr>
            <p:ph type="title"/>
          </p:nvPr>
        </p:nvSpPr>
        <p:spPr>
          <a:xfrm>
            <a:off x="866217" y="2146300"/>
            <a:ext cx="6619200" cy="14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sz="3000" b="0" cap="none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gf8d717b3d9_1_46"/>
          <p:cNvSpPr txBox="1">
            <a:spLocks noGrp="1"/>
          </p:cNvSpPr>
          <p:nvPr>
            <p:ph type="body" idx="1"/>
          </p:nvPr>
        </p:nvSpPr>
        <p:spPr>
          <a:xfrm>
            <a:off x="866216" y="3583036"/>
            <a:ext cx="6619200" cy="6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500" cap="none">
                <a:solidFill>
                  <a:srgbClr val="86D1D8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5pPr>
            <a:lvl6pPr marL="2743200" lvl="5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6pPr>
            <a:lvl7pPr marL="3200400" lvl="6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7pPr>
            <a:lvl8pPr marL="3657600" lvl="7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8pPr>
            <a:lvl9pPr marL="4114800" lvl="8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gf8d717b3d9_1_46"/>
          <p:cNvSpPr txBox="1">
            <a:spLocks noGrp="1"/>
          </p:cNvSpPr>
          <p:nvPr>
            <p:ph type="dt" idx="10"/>
          </p:nvPr>
        </p:nvSpPr>
        <p:spPr>
          <a:xfrm rot="5400000">
            <a:off x="7616805" y="1342950"/>
            <a:ext cx="742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4" name="Google Shape;194;gf8d717b3d9_1_46"/>
          <p:cNvSpPr txBox="1">
            <a:spLocks noGrp="1"/>
          </p:cNvSpPr>
          <p:nvPr>
            <p:ph type="ftr" idx="11"/>
          </p:nvPr>
        </p:nvSpPr>
        <p:spPr>
          <a:xfrm rot="5400000">
            <a:off x="6713753" y="2418900"/>
            <a:ext cx="2894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gf8d717b3d9_1_46"/>
          <p:cNvSpPr txBox="1">
            <a:spLocks noGrp="1"/>
          </p:cNvSpPr>
          <p:nvPr>
            <p:ph type="sldNum" idx="12"/>
          </p:nvPr>
        </p:nvSpPr>
        <p:spPr>
          <a:xfrm>
            <a:off x="7764405" y="221797"/>
            <a:ext cx="628500" cy="5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Content">
  <p:cSld name="Title, Subtitle, Conten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f8d717b3d9_1_52"/>
          <p:cNvSpPr/>
          <p:nvPr/>
        </p:nvSpPr>
        <p:spPr>
          <a:xfrm>
            <a:off x="410375" y="4618100"/>
            <a:ext cx="8361900" cy="939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f8d717b3d9_1_52"/>
          <p:cNvSpPr/>
          <p:nvPr/>
        </p:nvSpPr>
        <p:spPr>
          <a:xfrm>
            <a:off x="389175" y="4325400"/>
            <a:ext cx="4271100" cy="378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f8d717b3d9_1_52"/>
          <p:cNvSpPr/>
          <p:nvPr/>
        </p:nvSpPr>
        <p:spPr>
          <a:xfrm>
            <a:off x="3765418" y="4840900"/>
            <a:ext cx="2558400" cy="1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gf8d717b3d9_1_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37826" y="4816175"/>
            <a:ext cx="455414" cy="22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f8d717b3d9_1_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4033" y="4788755"/>
            <a:ext cx="278550" cy="27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gf8d717b3d9_1_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9835" y="4790854"/>
            <a:ext cx="892701" cy="277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f8d717b3d9_1_52"/>
          <p:cNvPicPr preferRelativeResize="0"/>
          <p:nvPr/>
        </p:nvPicPr>
        <p:blipFill rotWithShape="1">
          <a:blip r:embed="rId5">
            <a:alphaModFix/>
          </a:blip>
          <a:srcRect l="2496" t="6253" r="2563" b="7487"/>
          <a:stretch/>
        </p:blipFill>
        <p:spPr>
          <a:xfrm>
            <a:off x="8150234" y="4764825"/>
            <a:ext cx="698426" cy="2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f8d717b3d9_1_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12099" y="4816175"/>
            <a:ext cx="278567" cy="227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f8d717b3d9_1_52"/>
          <p:cNvPicPr preferRelativeResize="0"/>
          <p:nvPr/>
        </p:nvPicPr>
        <p:blipFill rotWithShape="1">
          <a:blip r:embed="rId7">
            <a:alphaModFix/>
          </a:blip>
          <a:srcRect t="31367" b="34201"/>
          <a:stretch/>
        </p:blipFill>
        <p:spPr>
          <a:xfrm>
            <a:off x="4678338" y="4782599"/>
            <a:ext cx="789445" cy="2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f8d717b3d9_1_5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54031" y="4763075"/>
            <a:ext cx="278550" cy="2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 3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endParaRPr/>
          </a:p>
        </p:txBody>
      </p:sp>
      <p:sp>
        <p:nvSpPr>
          <p:cNvPr id="40" name="Google Shape;40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25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5"/>
          <p:cNvSpPr/>
          <p:nvPr/>
        </p:nvSpPr>
        <p:spPr>
          <a:xfrm>
            <a:off x="410375" y="4618100"/>
            <a:ext cx="8361900" cy="93900"/>
          </a:xfrm>
          <a:prstGeom prst="rect">
            <a:avLst/>
          </a:prstGeom>
          <a:solidFill>
            <a:srgbClr val="FF4A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55"/>
          <p:cNvSpPr/>
          <p:nvPr/>
        </p:nvSpPr>
        <p:spPr>
          <a:xfrm>
            <a:off x="389175" y="4325400"/>
            <a:ext cx="4271100" cy="378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5"/>
          <p:cNvSpPr/>
          <p:nvPr/>
        </p:nvSpPr>
        <p:spPr>
          <a:xfrm>
            <a:off x="3765418" y="4840900"/>
            <a:ext cx="2558400" cy="1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37826" y="4816175"/>
            <a:ext cx="455414" cy="22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4034" y="4788755"/>
            <a:ext cx="278550" cy="27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9835" y="4790854"/>
            <a:ext cx="892701" cy="277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55"/>
          <p:cNvPicPr preferRelativeResize="0"/>
          <p:nvPr/>
        </p:nvPicPr>
        <p:blipFill rotWithShape="1">
          <a:blip r:embed="rId5">
            <a:alphaModFix/>
          </a:blip>
          <a:srcRect l="2495" t="6253" r="2561" b="7486"/>
          <a:stretch/>
        </p:blipFill>
        <p:spPr>
          <a:xfrm>
            <a:off x="8150236" y="4764825"/>
            <a:ext cx="698425" cy="2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12100" y="4816175"/>
            <a:ext cx="278567" cy="227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55"/>
          <p:cNvPicPr preferRelativeResize="0"/>
          <p:nvPr/>
        </p:nvPicPr>
        <p:blipFill rotWithShape="1">
          <a:blip r:embed="rId7">
            <a:alphaModFix/>
          </a:blip>
          <a:srcRect t="31366" b="34202"/>
          <a:stretch/>
        </p:blipFill>
        <p:spPr>
          <a:xfrm>
            <a:off x="4678339" y="4782598"/>
            <a:ext cx="789445" cy="2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5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54031" y="4763075"/>
            <a:ext cx="278550" cy="2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hyperlink" Target="https://www.bbc.co.uk/beyondfakenews/what-and-who-to-trust" TargetMode="Externa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38.jp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39.jpg"/><Relationship Id="rId9" Type="http://schemas.openxmlformats.org/officeDocument/2006/relationships/image" Target="../media/image21.png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png"/><Relationship Id="rId3" Type="http://schemas.openxmlformats.org/officeDocument/2006/relationships/image" Target="../media/image40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3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png"/><Relationship Id="rId3" Type="http://schemas.openxmlformats.org/officeDocument/2006/relationships/image" Target="../media/image31.jp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hyperlink" Target="https://www.bbc.co.uk/beyondfakenews/what-is-fake-news" TargetMode="Externa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Ay6PI5UtSU?feature=oembed" TargetMode="External"/><Relationship Id="rId6" Type="http://schemas.openxmlformats.org/officeDocument/2006/relationships/image" Target="../media/image34.jpeg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g"/><Relationship Id="rId5" Type="http://schemas.openxmlformats.org/officeDocument/2006/relationships/hyperlink" Target="https://drive.google.com/file/d/1A66WRRn4fGH28k9c8_R0SqCN8mDGoBfA/view?resourcekey" TargetMode="Externa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DEDEE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"/>
          <p:cNvSpPr txBox="1"/>
          <p:nvPr/>
        </p:nvSpPr>
        <p:spPr>
          <a:xfrm>
            <a:off x="901994" y="2759171"/>
            <a:ext cx="4555575" cy="31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4782"/>
              </a:lnSpc>
              <a:spcBef>
                <a:spcPts val="0"/>
              </a:spcBef>
              <a:spcAft>
                <a:spcPts val="0"/>
              </a:spcAft>
              <a:buClr>
                <a:srgbClr val="A7262A"/>
              </a:buClr>
              <a:buSzPts val="35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"/>
          <p:cNvSpPr txBox="1"/>
          <p:nvPr/>
        </p:nvSpPr>
        <p:spPr>
          <a:xfrm>
            <a:off x="901988" y="1756669"/>
            <a:ext cx="4167675" cy="28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sz="2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media education programme for school students in India launched by </a:t>
            </a:r>
            <a:r>
              <a:rPr lang="en-GB" sz="2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BBC News </a:t>
            </a:r>
            <a:r>
              <a:rPr lang="en-GB" sz="2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partnership with</a:t>
            </a:r>
            <a:r>
              <a:rPr lang="en-GB" sz="2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Internews </a:t>
            </a:r>
            <a:r>
              <a:rPr lang="en-GB" sz="2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in collaboration with </a:t>
            </a:r>
            <a:r>
              <a:rPr lang="en-GB" sz="2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DataLEADS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" name="Google Shape;213;p1"/>
          <p:cNvGrpSpPr/>
          <p:nvPr/>
        </p:nvGrpSpPr>
        <p:grpSpPr>
          <a:xfrm>
            <a:off x="383953" y="232369"/>
            <a:ext cx="3182742" cy="583186"/>
            <a:chOff x="6676223" y="232242"/>
            <a:chExt cx="5133247" cy="940585"/>
          </a:xfrm>
        </p:grpSpPr>
        <p:grpSp>
          <p:nvGrpSpPr>
            <p:cNvPr id="214" name="Google Shape;214;p1"/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215" name="Google Shape;215;p1"/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216" name="Google Shape;216;p1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" name="Google Shape;217;p1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" name="Google Shape;218;p1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9" name="Google Shape;219;p1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" name="Google Shape;220;p1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" name="Google Shape;221;p1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" name="Google Shape;222;p1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3" name="Google Shape;223;p1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" name="Google Shape;224;p1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5" name="Google Shape;225;p1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1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" name="Google Shape;227;p1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9" name="Google Shape;229;p1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230" name="Google Shape;230;p1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1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1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1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1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1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1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1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1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1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1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1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1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1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1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46" name="Google Shape;246;p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7" name="Google Shape;247;p1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>
            <a:off x="-7871" y="2607812"/>
            <a:ext cx="742168" cy="183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5400000">
            <a:off x="7873996" y="-545247"/>
            <a:ext cx="742168" cy="183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16667" y="1037490"/>
            <a:ext cx="7739450" cy="497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-5400000">
            <a:off x="7873995" y="3856087"/>
            <a:ext cx="742165" cy="183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550076" y="1635170"/>
            <a:ext cx="2407425" cy="2805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f8d717b3d9_0_0"/>
          <p:cNvSpPr txBox="1">
            <a:spLocks noGrp="1"/>
          </p:cNvSpPr>
          <p:nvPr>
            <p:ph type="title"/>
          </p:nvPr>
        </p:nvSpPr>
        <p:spPr>
          <a:xfrm>
            <a:off x="538163" y="1746646"/>
            <a:ext cx="7886700" cy="14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‘Click Away’ To </a:t>
            </a:r>
            <a:r>
              <a:rPr lang="en-GB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Look</a:t>
            </a:r>
            <a:r>
              <a:rPr lang="en-GB"/>
              <a:t> Around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" name="Google Shape;427;gf8d717b3d9_0_0"/>
          <p:cNvGrpSpPr/>
          <p:nvPr/>
        </p:nvGrpSpPr>
        <p:grpSpPr>
          <a:xfrm>
            <a:off x="280873" y="148438"/>
            <a:ext cx="2072292" cy="379714"/>
            <a:chOff x="6676223" y="232242"/>
            <a:chExt cx="5133248" cy="940585"/>
          </a:xfrm>
        </p:grpSpPr>
        <p:grpSp>
          <p:nvGrpSpPr>
            <p:cNvPr id="428" name="Google Shape;428;gf8d717b3d9_0_0"/>
            <p:cNvGrpSpPr/>
            <p:nvPr/>
          </p:nvGrpSpPr>
          <p:grpSpPr>
            <a:xfrm>
              <a:off x="10456026" y="522866"/>
              <a:ext cx="1353445" cy="504582"/>
              <a:chOff x="10456026" y="522866"/>
              <a:chExt cx="1353445" cy="504582"/>
            </a:xfrm>
          </p:grpSpPr>
          <p:grpSp>
            <p:nvGrpSpPr>
              <p:cNvPr id="429" name="Google Shape;429;gf8d717b3d9_0_0"/>
              <p:cNvGrpSpPr/>
              <p:nvPr/>
            </p:nvGrpSpPr>
            <p:grpSpPr>
              <a:xfrm>
                <a:off x="11314887" y="522866"/>
                <a:ext cx="494509" cy="320473"/>
                <a:chOff x="9108110" y="975804"/>
                <a:chExt cx="894715" cy="579831"/>
              </a:xfrm>
            </p:grpSpPr>
            <p:sp>
              <p:nvSpPr>
                <p:cNvPr id="430" name="Google Shape;430;gf8d717b3d9_0_0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1" name="Google Shape;431;gf8d717b3d9_0_0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2" name="Google Shape;432;gf8d717b3d9_0_0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3" name="Google Shape;433;gf8d717b3d9_0_0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4" name="Google Shape;434;gf8d717b3d9_0_0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5" name="Google Shape;435;gf8d717b3d9_0_0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6" name="Google Shape;436;gf8d717b3d9_0_0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7" name="Google Shape;437;gf8d717b3d9_0_0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8" name="Google Shape;438;gf8d717b3d9_0_0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39" name="Google Shape;439;gf8d717b3d9_0_0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gf8d717b3d9_0_0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1" name="Google Shape;441;gf8d717b3d9_0_0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gf8d717b3d9_0_0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3" name="Google Shape;443;gf8d717b3d9_0_0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444" name="Google Shape;444;gf8d717b3d9_0_0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gf8d717b3d9_0_0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gf8d717b3d9_0_0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gf8d717b3d9_0_0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gf8d717b3d9_0_0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gf8d717b3d9_0_0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gf8d717b3d9_0_0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gf8d717b3d9_0_0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gf8d717b3d9_0_0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gf8d717b3d9_0_0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gf8d717b3d9_0_0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gf8d717b3d9_0_0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gf8d717b3d9_0_0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gf8d717b3d9_0_0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gf8d717b3d9_0_0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gf8d717b3d9_0_0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60" name="Google Shape;460;gf8d717b3d9_0_0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1" name="Google Shape;461;gf8d717b3d9_0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88484" y="588739"/>
            <a:ext cx="2078544" cy="133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gf8d717b3d9_0_0"/>
          <p:cNvPicPr preferRelativeResize="0"/>
          <p:nvPr/>
        </p:nvPicPr>
        <p:blipFill rotWithShape="1">
          <a:blip r:embed="rId13">
            <a:alphaModFix/>
          </a:blip>
          <a:srcRect l="49898" t="29330" r="27004" b="30303"/>
          <a:stretch/>
        </p:blipFill>
        <p:spPr>
          <a:xfrm rot="-5400000">
            <a:off x="8335799" y="4351616"/>
            <a:ext cx="475947" cy="11752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3" name="Google Shape;463;gf8d717b3d9_0_0"/>
          <p:cNvCxnSpPr/>
          <p:nvPr/>
        </p:nvCxnSpPr>
        <p:spPr>
          <a:xfrm>
            <a:off x="4686517" y="3181008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f8d717b3d9_1_0"/>
          <p:cNvSpPr txBox="1">
            <a:spLocks noGrp="1"/>
          </p:cNvSpPr>
          <p:nvPr>
            <p:ph type="title" idx="4294967295"/>
          </p:nvPr>
        </p:nvSpPr>
        <p:spPr>
          <a:xfrm>
            <a:off x="855615" y="1533172"/>
            <a:ext cx="7125600" cy="27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GB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a simple </a:t>
            </a:r>
            <a:r>
              <a:rPr lang="en-GB" sz="3100" b="1" i="0" u="none" strike="noStrike" cap="none">
                <a:solidFill>
                  <a:srgbClr val="B81E24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en-GB" sz="3100" b="1" i="0" u="none" strike="noStrike" cap="none">
                <a:solidFill>
                  <a:srgbClr val="ED1C2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Search on Web</a:t>
            </a:r>
            <a:endParaRPr sz="3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br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Look at what other sources are saying</a:t>
            </a:r>
            <a:br>
              <a:rPr lang="en-GB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Check authoritative sources and official websites </a:t>
            </a:r>
            <a:endParaRPr sz="3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9" name="Google Shape;469;gf8d717b3d9_1_0"/>
          <p:cNvGrpSpPr/>
          <p:nvPr/>
        </p:nvGrpSpPr>
        <p:grpSpPr>
          <a:xfrm>
            <a:off x="280873" y="148438"/>
            <a:ext cx="2072292" cy="379714"/>
            <a:chOff x="6676223" y="232242"/>
            <a:chExt cx="5133248" cy="940585"/>
          </a:xfrm>
        </p:grpSpPr>
        <p:grpSp>
          <p:nvGrpSpPr>
            <p:cNvPr id="470" name="Google Shape;470;gf8d717b3d9_1_0"/>
            <p:cNvGrpSpPr/>
            <p:nvPr/>
          </p:nvGrpSpPr>
          <p:grpSpPr>
            <a:xfrm>
              <a:off x="10456026" y="522865"/>
              <a:ext cx="1353445" cy="504583"/>
              <a:chOff x="10456026" y="522865"/>
              <a:chExt cx="1353445" cy="504583"/>
            </a:xfrm>
          </p:grpSpPr>
          <p:grpSp>
            <p:nvGrpSpPr>
              <p:cNvPr id="471" name="Google Shape;471;gf8d717b3d9_1_0"/>
              <p:cNvGrpSpPr/>
              <p:nvPr/>
            </p:nvGrpSpPr>
            <p:grpSpPr>
              <a:xfrm>
                <a:off x="11314887" y="522865"/>
                <a:ext cx="494509" cy="320473"/>
                <a:chOff x="9108110" y="975804"/>
                <a:chExt cx="894715" cy="579831"/>
              </a:xfrm>
            </p:grpSpPr>
            <p:sp>
              <p:nvSpPr>
                <p:cNvPr id="472" name="Google Shape;472;gf8d717b3d9_1_0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3" name="Google Shape;473;gf8d717b3d9_1_0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4" name="Google Shape;474;gf8d717b3d9_1_0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5" name="Google Shape;475;gf8d717b3d9_1_0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6" name="Google Shape;476;gf8d717b3d9_1_0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7" name="Google Shape;477;gf8d717b3d9_1_0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8" name="Google Shape;478;gf8d717b3d9_1_0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9" name="Google Shape;479;gf8d717b3d9_1_0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0" name="Google Shape;480;gf8d717b3d9_1_0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81" name="Google Shape;481;gf8d717b3d9_1_0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gf8d717b3d9_1_0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3" name="Google Shape;483;gf8d717b3d9_1_0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gf8d717b3d9_1_0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5" name="Google Shape;485;gf8d717b3d9_1_0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486" name="Google Shape;486;gf8d717b3d9_1_0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gf8d717b3d9_1_0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gf8d717b3d9_1_0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gf8d717b3d9_1_0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gf8d717b3d9_1_0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gf8d717b3d9_1_0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gf8d717b3d9_1_0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gf8d717b3d9_1_0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gf8d717b3d9_1_0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gf8d717b3d9_1_0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gf8d717b3d9_1_0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gf8d717b3d9_1_0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gf8d717b3d9_1_0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gf8d717b3d9_1_0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gf8d717b3d9_1_0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gf8d717b3d9_1_0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502" name="Google Shape;502;gf8d717b3d9_1_0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03" name="Google Shape;503;gf8d717b3d9_1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88484" y="588739"/>
            <a:ext cx="2078544" cy="133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gf8d717b3d9_1_0"/>
          <p:cNvPicPr preferRelativeResize="0"/>
          <p:nvPr/>
        </p:nvPicPr>
        <p:blipFill rotWithShape="1">
          <a:blip r:embed="rId13">
            <a:alphaModFix/>
          </a:blip>
          <a:srcRect l="49898" t="29330" r="27003" b="30303"/>
          <a:stretch/>
        </p:blipFill>
        <p:spPr>
          <a:xfrm rot="-5400000">
            <a:off x="8335799" y="4351616"/>
            <a:ext cx="475947" cy="11752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5" name="Google Shape;505;gf8d717b3d9_1_0"/>
          <p:cNvCxnSpPr/>
          <p:nvPr/>
        </p:nvCxnSpPr>
        <p:spPr>
          <a:xfrm>
            <a:off x="3982500" y="3929939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f8d717b3d9_1_63"/>
          <p:cNvSpPr txBox="1"/>
          <p:nvPr/>
        </p:nvSpPr>
        <p:spPr>
          <a:xfrm>
            <a:off x="6519870" y="1876639"/>
            <a:ext cx="2202900" cy="15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GB" sz="2700" b="0" i="0" u="none" strike="noStrike" cap="none">
                <a:solidFill>
                  <a:srgbClr val="0E0E0E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What and who to trust? </a:t>
            </a:r>
            <a:endParaRPr sz="2700" b="0" i="0" u="none" strike="noStrike" cap="none">
              <a:solidFill>
                <a:srgbClr val="0E0E0E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2" name="Google Shape;512;gf8d717b3d9_1_63"/>
          <p:cNvPicPr preferRelativeResize="0"/>
          <p:nvPr/>
        </p:nvPicPr>
        <p:blipFill rotWithShape="1">
          <a:blip r:embed="rId3">
            <a:alphaModFix/>
          </a:blip>
          <a:srcRect l="49898" t="29330" r="27004" b="30303"/>
          <a:stretch/>
        </p:blipFill>
        <p:spPr>
          <a:xfrm rot="-5400000">
            <a:off x="8335799" y="4351616"/>
            <a:ext cx="475947" cy="11752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3" name="Google Shape;513;gf8d717b3d9_1_63"/>
          <p:cNvCxnSpPr/>
          <p:nvPr/>
        </p:nvCxnSpPr>
        <p:spPr>
          <a:xfrm>
            <a:off x="6637161" y="3551999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14" name="Google Shape;514;gf8d717b3d9_1_63" descr="BBC-logo - Business In The Community"/>
          <p:cNvPicPr preferRelativeResize="0"/>
          <p:nvPr/>
        </p:nvPicPr>
        <p:blipFill rotWithShape="1">
          <a:blip r:embed="rId4">
            <a:alphaModFix/>
          </a:blip>
          <a:srcRect l="19681" t="38423" r="19833" b="36968"/>
          <a:stretch/>
        </p:blipFill>
        <p:spPr>
          <a:xfrm>
            <a:off x="7133130" y="4224809"/>
            <a:ext cx="818884" cy="245528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gf8d717b3d9_1_63"/>
          <p:cNvSpPr txBox="1"/>
          <p:nvPr/>
        </p:nvSpPr>
        <p:spPr>
          <a:xfrm>
            <a:off x="1879556" y="4703438"/>
            <a:ext cx="3828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Video Link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6" name="Google Shape;516;gf8d717b3d9_1_6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3725" y="1013104"/>
            <a:ext cx="5982876" cy="3171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2"/>
          <p:cNvSpPr txBox="1"/>
          <p:nvPr/>
        </p:nvSpPr>
        <p:spPr>
          <a:xfrm>
            <a:off x="756610" y="1043984"/>
            <a:ext cx="7772667" cy="71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GB" sz="3500" b="1" i="0" u="none" strike="noStrike" cap="none">
                <a:solidFill>
                  <a:srgbClr val="B81E24"/>
                </a:solidFill>
                <a:latin typeface="Arial"/>
                <a:ea typeface="Arial"/>
                <a:cs typeface="Arial"/>
                <a:sym typeface="Arial"/>
              </a:rPr>
              <a:t>Top tips </a:t>
            </a:r>
            <a:r>
              <a:rPr lang="en-GB"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verifying photos &amp; videos</a:t>
            </a:r>
            <a:endParaRPr sz="3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2"/>
          <p:cNvSpPr txBox="1"/>
          <p:nvPr/>
        </p:nvSpPr>
        <p:spPr>
          <a:xfrm>
            <a:off x="752664" y="1651465"/>
            <a:ext cx="8073000" cy="299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Ask: Is it REAL?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Does this picture appear anywhere else?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Try text search, reverse image search to find context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 signs, shop names, posters, car registration, landmarks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Clothing, behaviour, people’s expressions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3" name="Google Shape;523;p12"/>
          <p:cNvGrpSpPr/>
          <p:nvPr/>
        </p:nvGrpSpPr>
        <p:grpSpPr>
          <a:xfrm>
            <a:off x="280613" y="148429"/>
            <a:ext cx="2086418" cy="573848"/>
            <a:chOff x="374151" y="197905"/>
            <a:chExt cx="2781890" cy="765131"/>
          </a:xfrm>
        </p:grpSpPr>
        <p:grpSp>
          <p:nvGrpSpPr>
            <p:cNvPr id="524" name="Google Shape;524;p12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525" name="Google Shape;525;p12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526" name="Google Shape;526;p12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527" name="Google Shape;527;p12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8" name="Google Shape;528;p12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9" name="Google Shape;529;p12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0" name="Google Shape;530;p12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1" name="Google Shape;531;p12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2" name="Google Shape;532;p12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3" name="Google Shape;533;p12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4" name="Google Shape;534;p12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5" name="Google Shape;535;p12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36" name="Google Shape;536;p12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7" name="Google Shape;537;p12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8" name="Google Shape;538;p12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12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40" name="Google Shape;540;p12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541" name="Google Shape;541;p12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2" name="Google Shape;542;p12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3" name="Google Shape;543;p12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4" name="Google Shape;544;p12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5" name="Google Shape;545;p12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6" name="Google Shape;546;p12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7" name="Google Shape;547;p12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8" name="Google Shape;548;p12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9" name="Google Shape;549;p12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0" name="Google Shape;550;p12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1" name="Google Shape;551;p12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2" name="Google Shape;552;p12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3" name="Google Shape;553;p12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4" name="Google Shape;554;p12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5" name="Google Shape;555;p12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6" name="Google Shape;556;p12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557" name="Google Shape;557;p12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58" name="Google Shape;558;p1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59" name="Google Shape;559;p12"/>
          <p:cNvPicPr preferRelativeResize="0"/>
          <p:nvPr/>
        </p:nvPicPr>
        <p:blipFill rotWithShape="1">
          <a:blip r:embed="rId13">
            <a:alphaModFix/>
          </a:blip>
          <a:srcRect l="49898" t="29329" r="27005" b="30305"/>
          <a:stretch/>
        </p:blipFill>
        <p:spPr>
          <a:xfrm rot="-5400000">
            <a:off x="8335798" y="4351617"/>
            <a:ext cx="475947" cy="11752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0" name="Google Shape;560;p12"/>
          <p:cNvCxnSpPr/>
          <p:nvPr/>
        </p:nvCxnSpPr>
        <p:spPr>
          <a:xfrm>
            <a:off x="866332" y="1877281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3"/>
          <p:cNvSpPr txBox="1"/>
          <p:nvPr/>
        </p:nvSpPr>
        <p:spPr>
          <a:xfrm>
            <a:off x="514481" y="1290244"/>
            <a:ext cx="2869172" cy="2563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use Google Reverse Image Search on mobile, go to desk top site </a:t>
            </a:r>
            <a:endParaRPr sz="3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6" name="Google Shape;56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0877" y="570215"/>
            <a:ext cx="2285044" cy="4003069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7" name="Google Shape;56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0794" y="570994"/>
            <a:ext cx="2007988" cy="4015994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568" name="Google Shape;568;p13"/>
          <p:cNvGrpSpPr/>
          <p:nvPr/>
        </p:nvGrpSpPr>
        <p:grpSpPr>
          <a:xfrm>
            <a:off x="280613" y="148429"/>
            <a:ext cx="2086418" cy="573848"/>
            <a:chOff x="374151" y="197905"/>
            <a:chExt cx="2781890" cy="765131"/>
          </a:xfrm>
        </p:grpSpPr>
        <p:grpSp>
          <p:nvGrpSpPr>
            <p:cNvPr id="569" name="Google Shape;569;p13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570" name="Google Shape;570;p13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571" name="Google Shape;571;p13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572" name="Google Shape;572;p13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3" name="Google Shape;573;p13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4" name="Google Shape;574;p13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5" name="Google Shape;575;p13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6" name="Google Shape;576;p13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7" name="Google Shape;577;p13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8" name="Google Shape;578;p13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9" name="Google Shape;579;p13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0" name="Google Shape;580;p13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81" name="Google Shape;581;p13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2" name="Google Shape;582;p13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83" name="Google Shape;583;p13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13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85" name="Google Shape;585;p13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586" name="Google Shape;586;p13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87;p13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13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13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13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13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13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13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594;p13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5" name="Google Shape;595;p13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6;p13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7;p13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11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8" name="Google Shape;598;p13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9" name="Google Shape;599;p13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2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0" name="Google Shape;600;p13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1" name="Google Shape;601;p13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602" name="Google Shape;602;p13"/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03" name="Google Shape;603;p13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04" name="Google Shape;604;p13"/>
          <p:cNvPicPr preferRelativeResize="0"/>
          <p:nvPr/>
        </p:nvPicPr>
        <p:blipFill rotWithShape="1">
          <a:blip r:embed="rId15">
            <a:alphaModFix/>
          </a:blip>
          <a:srcRect l="49898" t="29329" r="27005" b="30305"/>
          <a:stretch/>
        </p:blipFill>
        <p:spPr>
          <a:xfrm rot="-5400000">
            <a:off x="8335798" y="4351617"/>
            <a:ext cx="475947" cy="11752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5" name="Google Shape;605;p13"/>
          <p:cNvCxnSpPr/>
          <p:nvPr/>
        </p:nvCxnSpPr>
        <p:spPr>
          <a:xfrm>
            <a:off x="612869" y="3859601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4"/>
          <p:cNvSpPr txBox="1">
            <a:spLocks noGrp="1"/>
          </p:cNvSpPr>
          <p:nvPr>
            <p:ph type="title"/>
          </p:nvPr>
        </p:nvSpPr>
        <p:spPr>
          <a:xfrm>
            <a:off x="349167" y="915919"/>
            <a:ext cx="8313600" cy="12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Remember: You can use </a:t>
            </a:r>
            <a:r>
              <a:rPr lang="en-GB">
                <a:solidFill>
                  <a:srgbClr val="C00000"/>
                </a:solidFill>
              </a:rPr>
              <a:t>“text search”</a:t>
            </a:r>
            <a:r>
              <a:rPr lang="en-GB"/>
              <a:t> to verify videos too</a:t>
            </a:r>
            <a:endParaRPr>
              <a:solidFill>
                <a:srgbClr val="B81E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4"/>
          <p:cNvSpPr txBox="1">
            <a:spLocks noGrp="1"/>
          </p:cNvSpPr>
          <p:nvPr>
            <p:ph type="body" idx="1"/>
          </p:nvPr>
        </p:nvSpPr>
        <p:spPr>
          <a:xfrm>
            <a:off x="612695" y="2341669"/>
            <a:ext cx="8050200" cy="21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900"/>
              <a:t>A simple text search of what you see in the video can get you to the actual video</a:t>
            </a:r>
            <a:endParaRPr sz="190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Make sure you use minimum words for the search phrase - this will give you focussed results </a:t>
            </a:r>
            <a:endParaRPr sz="1900"/>
          </a:p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900"/>
          </a:p>
        </p:txBody>
      </p:sp>
      <p:cxnSp>
        <p:nvCxnSpPr>
          <p:cNvPr id="612" name="Google Shape;612;p14"/>
          <p:cNvCxnSpPr/>
          <p:nvPr/>
        </p:nvCxnSpPr>
        <p:spPr>
          <a:xfrm>
            <a:off x="430734" y="2148024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B81E2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13" name="Google Shape;613;p14"/>
          <p:cNvGrpSpPr/>
          <p:nvPr/>
        </p:nvGrpSpPr>
        <p:grpSpPr>
          <a:xfrm>
            <a:off x="280539" y="148426"/>
            <a:ext cx="2086491" cy="573851"/>
            <a:chOff x="374052" y="197901"/>
            <a:chExt cx="2781987" cy="765135"/>
          </a:xfrm>
        </p:grpSpPr>
        <p:grpSp>
          <p:nvGrpSpPr>
            <p:cNvPr id="614" name="Google Shape;614;p14"/>
            <p:cNvGrpSpPr/>
            <p:nvPr/>
          </p:nvGrpSpPr>
          <p:grpSpPr>
            <a:xfrm>
              <a:off x="374052" y="197901"/>
              <a:ext cx="2762714" cy="506223"/>
              <a:chOff x="6676223" y="232242"/>
              <a:chExt cx="5133247" cy="940585"/>
            </a:xfrm>
          </p:grpSpPr>
          <p:grpSp>
            <p:nvGrpSpPr>
              <p:cNvPr id="615" name="Google Shape;615;p14"/>
              <p:cNvGrpSpPr/>
              <p:nvPr/>
            </p:nvGrpSpPr>
            <p:grpSpPr>
              <a:xfrm>
                <a:off x="10456026" y="522865"/>
                <a:ext cx="1353444" cy="504583"/>
                <a:chOff x="10456026" y="522865"/>
                <a:chExt cx="1353444" cy="504583"/>
              </a:xfrm>
            </p:grpSpPr>
            <p:grpSp>
              <p:nvGrpSpPr>
                <p:cNvPr id="616" name="Google Shape;616;p14"/>
                <p:cNvGrpSpPr/>
                <p:nvPr/>
              </p:nvGrpSpPr>
              <p:grpSpPr>
                <a:xfrm>
                  <a:off x="11314887" y="522865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617" name="Google Shape;617;p14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8" name="Google Shape;618;p14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9" name="Google Shape;619;p14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0" name="Google Shape;620;p14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1" name="Google Shape;621;p14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2" name="Google Shape;622;p14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3" name="Google Shape;623;p14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4" name="Google Shape;624;p14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5" name="Google Shape;625;p14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26" name="Google Shape;626;p14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7" name="Google Shape;627;p14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28" name="Google Shape;628;p14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4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30" name="Google Shape;630;p14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631" name="Google Shape;631;p14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2" name="Google Shape;632;p14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3" name="Google Shape;633;p14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4" name="Google Shape;634;p14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5" name="Google Shape;635;p14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636;p14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7" name="Google Shape;637;p14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8" name="Google Shape;638;p14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14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640;p14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1" name="Google Shape;641;p14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2" name="Google Shape;642;p14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3" name="Google Shape;643;p14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4" name="Google Shape;644;p14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14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6" name="Google Shape;646;p14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647" name="Google Shape;647;p14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48" name="Google Shape;648;p1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4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49" name="Google Shape;649;p14"/>
          <p:cNvPicPr preferRelativeResize="0"/>
          <p:nvPr/>
        </p:nvPicPr>
        <p:blipFill rotWithShape="1">
          <a:blip r:embed="rId13">
            <a:alphaModFix/>
          </a:blip>
          <a:srcRect l="49898" t="29328" r="27002" b="30300"/>
          <a:stretch/>
        </p:blipFill>
        <p:spPr>
          <a:xfrm rot="-5400000">
            <a:off x="8335799" y="4351616"/>
            <a:ext cx="475947" cy="117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5"/>
          <p:cNvSpPr txBox="1">
            <a:spLocks noGrp="1"/>
          </p:cNvSpPr>
          <p:nvPr>
            <p:ph type="body" idx="1"/>
          </p:nvPr>
        </p:nvSpPr>
        <p:spPr>
          <a:xfrm>
            <a:off x="668083" y="2020074"/>
            <a:ext cx="6339936" cy="271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</a:pPr>
            <a:r>
              <a:rPr lang="en-GB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if the video is edited shorter and taken out of context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</a:pPr>
            <a:r>
              <a:rPr lang="en-GB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when the video was originally posted, since it might be re-used 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</a:pPr>
            <a:r>
              <a:rPr lang="en-GB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where the original video was posted, as videos can be taken out of geographical and cultural context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</a:pPr>
            <a:r>
              <a:rPr lang="en-GB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the original tags, as they may be deliberately mislabeled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5" name="Google Shape;65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43446">
            <a:off x="6882644" y="2230369"/>
            <a:ext cx="1935544" cy="1935544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15"/>
          <p:cNvSpPr txBox="1"/>
          <p:nvPr/>
        </p:nvSpPr>
        <p:spPr>
          <a:xfrm>
            <a:off x="668083" y="983093"/>
            <a:ext cx="4687312" cy="71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GB" sz="3500" b="1" i="0" u="none" strike="noStrike" cap="none">
                <a:solidFill>
                  <a:srgbClr val="B81E24"/>
                </a:solidFill>
                <a:latin typeface="Arial"/>
                <a:ea typeface="Arial"/>
                <a:cs typeface="Arial"/>
                <a:sym typeface="Arial"/>
              </a:rPr>
              <a:t>Top tips </a:t>
            </a:r>
            <a:r>
              <a:rPr lang="en-GB" sz="3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videos</a:t>
            </a:r>
            <a:endParaRPr sz="3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7" name="Google Shape;657;p15"/>
          <p:cNvCxnSpPr/>
          <p:nvPr/>
        </p:nvCxnSpPr>
        <p:spPr>
          <a:xfrm>
            <a:off x="788757" y="1813081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B81E2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58" name="Google Shape;658;p15"/>
          <p:cNvGrpSpPr/>
          <p:nvPr/>
        </p:nvGrpSpPr>
        <p:grpSpPr>
          <a:xfrm>
            <a:off x="280613" y="148429"/>
            <a:ext cx="2086418" cy="573848"/>
            <a:chOff x="374151" y="197905"/>
            <a:chExt cx="2781890" cy="765131"/>
          </a:xfrm>
        </p:grpSpPr>
        <p:grpSp>
          <p:nvGrpSpPr>
            <p:cNvPr id="659" name="Google Shape;659;p15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660" name="Google Shape;660;p15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661" name="Google Shape;661;p15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662" name="Google Shape;662;p15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3" name="Google Shape;663;p15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4" name="Google Shape;664;p15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5" name="Google Shape;665;p15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6" name="Google Shape;666;p15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7" name="Google Shape;667;p15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8" name="Google Shape;668;p15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9" name="Google Shape;669;p15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0" name="Google Shape;670;p15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71" name="Google Shape;671;p15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2" name="Google Shape;672;p15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73" name="Google Shape;673;p15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15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75" name="Google Shape;675;p15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676" name="Google Shape;676;p15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15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15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9" name="Google Shape;679;p15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0" name="Google Shape;680;p15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1" name="Google Shape;681;p15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15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15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4" name="Google Shape;684;p15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5" name="Google Shape;685;p15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6" name="Google Shape;686;p15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7" name="Google Shape;687;p15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15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15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1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0" name="Google Shape;690;p15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1" name="Google Shape;691;p15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692" name="Google Shape;692;p15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93" name="Google Shape;693;p15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94" name="Google Shape;694;p15"/>
          <p:cNvPicPr preferRelativeResize="0"/>
          <p:nvPr/>
        </p:nvPicPr>
        <p:blipFill rotWithShape="1">
          <a:blip r:embed="rId14">
            <a:alphaModFix/>
          </a:blip>
          <a:srcRect l="49898" t="29329" r="27005" b="30305"/>
          <a:stretch/>
        </p:blipFill>
        <p:spPr>
          <a:xfrm rot="-5400000">
            <a:off x="8335798" y="4351617"/>
            <a:ext cx="475947" cy="1175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6"/>
          <p:cNvSpPr txBox="1"/>
          <p:nvPr/>
        </p:nvSpPr>
        <p:spPr>
          <a:xfrm>
            <a:off x="668081" y="983100"/>
            <a:ext cx="6855300" cy="71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0" name="Google Shape;700;p16"/>
          <p:cNvPicPr preferRelativeResize="0"/>
          <p:nvPr/>
        </p:nvPicPr>
        <p:blipFill rotWithShape="1">
          <a:blip r:embed="rId3">
            <a:alphaModFix/>
          </a:blip>
          <a:srcRect l="49897" t="29329" r="27002" b="30302"/>
          <a:stretch/>
        </p:blipFill>
        <p:spPr>
          <a:xfrm rot="-5400000">
            <a:off x="8335799" y="4351615"/>
            <a:ext cx="475947" cy="11752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1" name="Google Shape;701;p16"/>
          <p:cNvGrpSpPr/>
          <p:nvPr/>
        </p:nvGrpSpPr>
        <p:grpSpPr>
          <a:xfrm>
            <a:off x="280540" y="148426"/>
            <a:ext cx="2086490" cy="573851"/>
            <a:chOff x="374053" y="197901"/>
            <a:chExt cx="2781986" cy="765135"/>
          </a:xfrm>
        </p:grpSpPr>
        <p:grpSp>
          <p:nvGrpSpPr>
            <p:cNvPr id="702" name="Google Shape;702;p16"/>
            <p:cNvGrpSpPr/>
            <p:nvPr/>
          </p:nvGrpSpPr>
          <p:grpSpPr>
            <a:xfrm>
              <a:off x="374053" y="197901"/>
              <a:ext cx="2762714" cy="506223"/>
              <a:chOff x="6676223" y="232242"/>
              <a:chExt cx="5133247" cy="940585"/>
            </a:xfrm>
          </p:grpSpPr>
          <p:grpSp>
            <p:nvGrpSpPr>
              <p:cNvPr id="703" name="Google Shape;703;p16"/>
              <p:cNvGrpSpPr/>
              <p:nvPr/>
            </p:nvGrpSpPr>
            <p:grpSpPr>
              <a:xfrm>
                <a:off x="10456026" y="522865"/>
                <a:ext cx="1353444" cy="504583"/>
                <a:chOff x="10456026" y="522865"/>
                <a:chExt cx="1353444" cy="504583"/>
              </a:xfrm>
            </p:grpSpPr>
            <p:grpSp>
              <p:nvGrpSpPr>
                <p:cNvPr id="704" name="Google Shape;704;p16"/>
                <p:cNvGrpSpPr/>
                <p:nvPr/>
              </p:nvGrpSpPr>
              <p:grpSpPr>
                <a:xfrm>
                  <a:off x="11314887" y="522865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705" name="Google Shape;705;p16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6" name="Google Shape;706;p16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7" name="Google Shape;707;p16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8" name="Google Shape;708;p16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9" name="Google Shape;709;p16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0" name="Google Shape;710;p16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1" name="Google Shape;711;p16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2" name="Google Shape;712;p16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3" name="Google Shape;713;p16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14" name="Google Shape;714;p16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5" name="Google Shape;715;p16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16" name="Google Shape;716;p16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16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18" name="Google Shape;718;p16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719" name="Google Shape;719;p16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0" name="Google Shape;720;p16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1" name="Google Shape;721;p16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2" name="Google Shape;722;p16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3" name="Google Shape;723;p16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4" name="Google Shape;724;p16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5" name="Google Shape;725;p16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6" name="Google Shape;726;p16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7" name="Google Shape;727;p16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8" name="Google Shape;728;p16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9" name="Google Shape;729;p16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0" name="Google Shape;730;p16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1" name="Google Shape;731;p16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2" name="Google Shape;732;p16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1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3" name="Google Shape;733;p16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4" name="Google Shape;734;p16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735" name="Google Shape;735;p16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36" name="Google Shape;736;p16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384645" y="784985"/>
              <a:ext cx="2771394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37" name="Google Shape;737;p1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10188" y="192487"/>
            <a:ext cx="3323625" cy="475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17"/>
          <p:cNvSpPr txBox="1"/>
          <p:nvPr/>
        </p:nvSpPr>
        <p:spPr>
          <a:xfrm>
            <a:off x="668081" y="983100"/>
            <a:ext cx="6855300" cy="71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GB" sz="3500" b="1" i="0" u="none" strike="noStrike" cap="none">
                <a:solidFill>
                  <a:srgbClr val="B81E24"/>
                </a:solidFill>
                <a:latin typeface="Arial"/>
                <a:ea typeface="Arial"/>
                <a:cs typeface="Arial"/>
                <a:sym typeface="Arial"/>
              </a:rPr>
              <a:t>Tips </a:t>
            </a:r>
            <a:r>
              <a:rPr lang="en-GB" sz="3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being secure online</a:t>
            </a:r>
            <a:endParaRPr sz="3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17"/>
          <p:cNvSpPr txBox="1">
            <a:spLocks noGrp="1"/>
          </p:cNvSpPr>
          <p:nvPr>
            <p:ph type="body" idx="1"/>
          </p:nvPr>
        </p:nvSpPr>
        <p:spPr>
          <a:xfrm>
            <a:off x="668081" y="1927800"/>
            <a:ext cx="6610725" cy="27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sz="1800" b="1"/>
              <a:t>Seek Help</a:t>
            </a:r>
            <a:r>
              <a:rPr lang="en-GB" sz="1800">
                <a:latin typeface="Arial"/>
                <a:ea typeface="Arial"/>
                <a:cs typeface="Arial"/>
                <a:sym typeface="Arial"/>
              </a:rPr>
              <a:t>! know how to report to service providers and use blocking and deleting tools.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34290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sz="1800" b="1"/>
              <a:t>Upset online? </a:t>
            </a:r>
            <a:r>
              <a:rPr lang="en-GB" sz="1800">
                <a:latin typeface="Arial"/>
                <a:ea typeface="Arial"/>
                <a:cs typeface="Arial"/>
                <a:sym typeface="Arial"/>
              </a:rPr>
              <a:t>it’s never too late to tell someone, ask a trusted adult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34290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sz="1800" b="1"/>
              <a:t>Respect the law</a:t>
            </a:r>
            <a:r>
              <a:rPr lang="en-GB" sz="1800">
                <a:latin typeface="Arial"/>
                <a:ea typeface="Arial"/>
                <a:cs typeface="Arial"/>
                <a:sym typeface="Arial"/>
              </a:rPr>
              <a:t>: use reliable services and know how to legally access the music, film and TV you want.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34290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Remember what you post can be there forever. So d</a:t>
            </a:r>
            <a:r>
              <a:rPr lang="en-GB" sz="1800">
                <a:latin typeface="Arial"/>
                <a:ea typeface="Arial"/>
                <a:cs typeface="Arial"/>
                <a:sym typeface="Arial"/>
              </a:rPr>
              <a:t>on’t post anything you wouldn’t want Grandma to see!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34290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sz="1800">
                <a:latin typeface="Arial"/>
                <a:ea typeface="Arial"/>
                <a:cs typeface="Arial"/>
                <a:sym typeface="Arial"/>
              </a:rPr>
              <a:t>Beware of writing things in haste that you may later regret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</a:pP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4" name="Google Shape;744;p17"/>
          <p:cNvCxnSpPr/>
          <p:nvPr/>
        </p:nvCxnSpPr>
        <p:spPr>
          <a:xfrm>
            <a:off x="788757" y="1813081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B81E2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745" name="Google Shape;745;p17"/>
          <p:cNvGrpSpPr/>
          <p:nvPr/>
        </p:nvGrpSpPr>
        <p:grpSpPr>
          <a:xfrm>
            <a:off x="280540" y="148426"/>
            <a:ext cx="2086490" cy="573851"/>
            <a:chOff x="374053" y="197901"/>
            <a:chExt cx="2781986" cy="765135"/>
          </a:xfrm>
        </p:grpSpPr>
        <p:grpSp>
          <p:nvGrpSpPr>
            <p:cNvPr id="746" name="Google Shape;746;p17"/>
            <p:cNvGrpSpPr/>
            <p:nvPr/>
          </p:nvGrpSpPr>
          <p:grpSpPr>
            <a:xfrm>
              <a:off x="374053" y="197901"/>
              <a:ext cx="2762714" cy="506223"/>
              <a:chOff x="6676223" y="232242"/>
              <a:chExt cx="5133247" cy="940585"/>
            </a:xfrm>
          </p:grpSpPr>
          <p:grpSp>
            <p:nvGrpSpPr>
              <p:cNvPr id="747" name="Google Shape;747;p17"/>
              <p:cNvGrpSpPr/>
              <p:nvPr/>
            </p:nvGrpSpPr>
            <p:grpSpPr>
              <a:xfrm>
                <a:off x="10456026" y="522865"/>
                <a:ext cx="1353444" cy="504583"/>
                <a:chOff x="10456026" y="522865"/>
                <a:chExt cx="1353444" cy="504583"/>
              </a:xfrm>
            </p:grpSpPr>
            <p:grpSp>
              <p:nvGrpSpPr>
                <p:cNvPr id="748" name="Google Shape;748;p17"/>
                <p:cNvGrpSpPr/>
                <p:nvPr/>
              </p:nvGrpSpPr>
              <p:grpSpPr>
                <a:xfrm>
                  <a:off x="11314887" y="522865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749" name="Google Shape;749;p17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0" name="Google Shape;750;p17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1" name="Google Shape;751;p17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2" name="Google Shape;752;p17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3" name="Google Shape;753;p17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4" name="Google Shape;754;p17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5" name="Google Shape;755;p17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6" name="Google Shape;756;p17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7" name="Google Shape;757;p17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58" name="Google Shape;758;p17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9" name="Google Shape;759;p17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60" name="Google Shape;760;p17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17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62" name="Google Shape;762;p17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763" name="Google Shape;763;p17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4" name="Google Shape;764;p17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5" name="Google Shape;765;p17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6" name="Google Shape;766;p17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7" name="Google Shape;767;p17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8" name="Google Shape;768;p17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9" name="Google Shape;769;p17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0" name="Google Shape;770;p17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1" name="Google Shape;771;p17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2" name="Google Shape;772;p17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3" name="Google Shape;773;p17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4" name="Google Shape;774;p17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5" name="Google Shape;775;p17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6" name="Google Shape;776;p17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7" name="Google Shape;777;p17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8" name="Google Shape;778;p17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779" name="Google Shape;779;p17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80" name="Google Shape;780;p17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4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81" name="Google Shape;781;p17"/>
          <p:cNvPicPr preferRelativeResize="0"/>
          <p:nvPr/>
        </p:nvPicPr>
        <p:blipFill rotWithShape="1">
          <a:blip r:embed="rId13">
            <a:alphaModFix/>
          </a:blip>
          <a:srcRect l="49897" t="29329" r="27002" b="30302"/>
          <a:stretch/>
        </p:blipFill>
        <p:spPr>
          <a:xfrm rot="-5400000">
            <a:off x="8335799" y="4351615"/>
            <a:ext cx="475947" cy="117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8"/>
          <p:cNvSpPr txBox="1">
            <a:spLocks noGrp="1"/>
          </p:cNvSpPr>
          <p:nvPr>
            <p:ph type="body" idx="1"/>
          </p:nvPr>
        </p:nvSpPr>
        <p:spPr>
          <a:xfrm>
            <a:off x="668074" y="1787425"/>
            <a:ext cx="7222500" cy="30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/>
          </a:p>
          <a:p>
            <a:pPr marL="34290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GB" sz="1700" b="1"/>
              <a:t>Who are you? Ignore </a:t>
            </a:r>
            <a:r>
              <a:rPr lang="en-GB" sz="1700"/>
              <a:t>friend requests from people you may not know</a:t>
            </a:r>
            <a:endParaRPr sz="1700"/>
          </a:p>
          <a:p>
            <a:pPr marL="34290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GB" sz="1700" b="1"/>
              <a:t>Who am I? Avoid </a:t>
            </a:r>
            <a:r>
              <a:rPr lang="en-GB" sz="1700"/>
              <a:t>giving out personal information, like your number, where you live or what school you go to</a:t>
            </a:r>
            <a:endParaRPr sz="1700"/>
          </a:p>
          <a:p>
            <a:pPr marL="34290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GB" sz="1700"/>
              <a:t>Steer clear of engaging with a bully or a person who trolls you</a:t>
            </a:r>
            <a:endParaRPr sz="1700"/>
          </a:p>
          <a:p>
            <a:pPr marL="34290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GB" sz="1700"/>
              <a:t>Never participate in group trolling against others</a:t>
            </a:r>
            <a:endParaRPr sz="1700"/>
          </a:p>
          <a:p>
            <a:pPr marL="34290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GB" sz="1700"/>
              <a:t>If you get responses that are threatening in nature, bring it to the notice of elders </a:t>
            </a:r>
            <a:endParaRPr sz="1700"/>
          </a:p>
          <a:p>
            <a:pPr marL="34290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GB" sz="1700"/>
              <a:t>Make sure you “unfollow” and “unfriend” people who indulge in unacceptable online behavior. </a:t>
            </a:r>
            <a:endParaRPr sz="1700"/>
          </a:p>
          <a:p>
            <a:pPr marL="342900" lvl="0" indent="-273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GB" sz="1700"/>
              <a:t>Choose strong password and not along the likes of “12345” </a:t>
            </a:r>
            <a:endParaRPr sz="1700"/>
          </a:p>
          <a:p>
            <a:pPr marL="34290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GB" sz="1700"/>
              <a:t>Have a healthy diet both on and offline</a:t>
            </a:r>
            <a:endParaRPr sz="1700" b="1"/>
          </a:p>
        </p:txBody>
      </p:sp>
      <p:sp>
        <p:nvSpPr>
          <p:cNvPr id="787" name="Google Shape;787;p18"/>
          <p:cNvSpPr txBox="1"/>
          <p:nvPr/>
        </p:nvSpPr>
        <p:spPr>
          <a:xfrm>
            <a:off x="668081" y="983100"/>
            <a:ext cx="7980525" cy="71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GB" sz="3500" b="1" i="0" u="none" strike="noStrike" cap="none">
                <a:solidFill>
                  <a:srgbClr val="B81E24"/>
                </a:solidFill>
                <a:latin typeface="Arial"/>
                <a:ea typeface="Arial"/>
                <a:cs typeface="Arial"/>
                <a:sym typeface="Arial"/>
              </a:rPr>
              <a:t>Tips </a:t>
            </a:r>
            <a:r>
              <a:rPr lang="en-GB" sz="3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being secure online</a:t>
            </a:r>
            <a:endParaRPr sz="3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500" b="1" i="0" u="none" strike="noStrike" cap="none">
              <a:solidFill>
                <a:srgbClr val="B81E2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3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8" name="Google Shape;788;p18"/>
          <p:cNvCxnSpPr/>
          <p:nvPr/>
        </p:nvCxnSpPr>
        <p:spPr>
          <a:xfrm>
            <a:off x="788757" y="1813081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B81E2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789" name="Google Shape;789;p18"/>
          <p:cNvGrpSpPr/>
          <p:nvPr/>
        </p:nvGrpSpPr>
        <p:grpSpPr>
          <a:xfrm>
            <a:off x="280540" y="148426"/>
            <a:ext cx="2086490" cy="573851"/>
            <a:chOff x="374053" y="197901"/>
            <a:chExt cx="2781986" cy="765135"/>
          </a:xfrm>
        </p:grpSpPr>
        <p:grpSp>
          <p:nvGrpSpPr>
            <p:cNvPr id="790" name="Google Shape;790;p18"/>
            <p:cNvGrpSpPr/>
            <p:nvPr/>
          </p:nvGrpSpPr>
          <p:grpSpPr>
            <a:xfrm>
              <a:off x="374053" y="197901"/>
              <a:ext cx="2762714" cy="506223"/>
              <a:chOff x="6676223" y="232242"/>
              <a:chExt cx="5133247" cy="940585"/>
            </a:xfrm>
          </p:grpSpPr>
          <p:grpSp>
            <p:nvGrpSpPr>
              <p:cNvPr id="791" name="Google Shape;791;p18"/>
              <p:cNvGrpSpPr/>
              <p:nvPr/>
            </p:nvGrpSpPr>
            <p:grpSpPr>
              <a:xfrm>
                <a:off x="10456026" y="522865"/>
                <a:ext cx="1353444" cy="504583"/>
                <a:chOff x="10456026" y="522865"/>
                <a:chExt cx="1353444" cy="504583"/>
              </a:xfrm>
            </p:grpSpPr>
            <p:grpSp>
              <p:nvGrpSpPr>
                <p:cNvPr id="792" name="Google Shape;792;p18"/>
                <p:cNvGrpSpPr/>
                <p:nvPr/>
              </p:nvGrpSpPr>
              <p:grpSpPr>
                <a:xfrm>
                  <a:off x="11314887" y="522865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793" name="Google Shape;793;p18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4" name="Google Shape;794;p18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5" name="Google Shape;795;p18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6" name="Google Shape;796;p18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7" name="Google Shape;797;p18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8" name="Google Shape;798;p18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9" name="Google Shape;799;p18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0" name="Google Shape;800;p18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1" name="Google Shape;801;p18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02" name="Google Shape;802;p18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3" name="Google Shape;803;p18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04" name="Google Shape;804;p18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18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06" name="Google Shape;806;p18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807" name="Google Shape;807;p18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8" name="Google Shape;808;p18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9" name="Google Shape;809;p18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3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0" name="Google Shape;810;p18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1" name="Google Shape;811;p18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2" name="Google Shape;812;p18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3" name="Google Shape;813;p18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4" name="Google Shape;814;p18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5" name="Google Shape;815;p18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6" name="Google Shape;816;p18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7" name="Google Shape;817;p18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8" name="Google Shape;818;p18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9" name="Google Shape;819;p18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0" name="Google Shape;820;p18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1" name="Google Shape;821;p18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2" name="Google Shape;822;p18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823" name="Google Shape;823;p18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824" name="Google Shape;824;p18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84645" y="784985"/>
              <a:ext cx="2771394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25" name="Google Shape;825;p18"/>
          <p:cNvPicPr preferRelativeResize="0"/>
          <p:nvPr/>
        </p:nvPicPr>
        <p:blipFill rotWithShape="1">
          <a:blip r:embed="rId13">
            <a:alphaModFix/>
          </a:blip>
          <a:srcRect l="49897" t="29329" r="27002" b="30302"/>
          <a:stretch/>
        </p:blipFill>
        <p:spPr>
          <a:xfrm rot="-5400000">
            <a:off x="8335799" y="4351615"/>
            <a:ext cx="475947" cy="117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"/>
          <p:cNvSpPr txBox="1">
            <a:spLocks noGrp="1"/>
          </p:cNvSpPr>
          <p:nvPr>
            <p:ph type="title"/>
          </p:nvPr>
        </p:nvSpPr>
        <p:spPr>
          <a:xfrm>
            <a:off x="464688" y="1104641"/>
            <a:ext cx="4371525" cy="67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GB" sz="3200">
                <a:latin typeface="Arial"/>
                <a:ea typeface="Arial"/>
                <a:cs typeface="Arial"/>
                <a:sym typeface="Arial"/>
              </a:rPr>
              <a:t>AGENDA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"/>
          <p:cNvSpPr txBox="1">
            <a:spLocks noGrp="1"/>
          </p:cNvSpPr>
          <p:nvPr>
            <p:ph type="body" idx="1"/>
          </p:nvPr>
        </p:nvSpPr>
        <p:spPr>
          <a:xfrm>
            <a:off x="472558" y="2012054"/>
            <a:ext cx="5188500" cy="26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Introduction to ‘Fake News’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GB" sz="1100" dirty="0"/>
              <a:t>Who shares 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‘Fake News’ and </a:t>
            </a:r>
            <a:r>
              <a:rPr lang="en-GB" sz="1100" dirty="0"/>
              <a:t>why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How do we check if it is REAL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Social media  and image verification 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Video verification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8" name="Google Shape;258;p2"/>
          <p:cNvGrpSpPr/>
          <p:nvPr/>
        </p:nvGrpSpPr>
        <p:grpSpPr>
          <a:xfrm>
            <a:off x="280540" y="148426"/>
            <a:ext cx="2072036" cy="379667"/>
            <a:chOff x="6676223" y="232242"/>
            <a:chExt cx="5133247" cy="940585"/>
          </a:xfrm>
        </p:grpSpPr>
        <p:grpSp>
          <p:nvGrpSpPr>
            <p:cNvPr id="259" name="Google Shape;259;p2"/>
            <p:cNvGrpSpPr/>
            <p:nvPr/>
          </p:nvGrpSpPr>
          <p:grpSpPr>
            <a:xfrm>
              <a:off x="10456026" y="522866"/>
              <a:ext cx="1353444" cy="504582"/>
              <a:chOff x="10456026" y="522866"/>
              <a:chExt cx="1353444" cy="504582"/>
            </a:xfrm>
          </p:grpSpPr>
          <p:grpSp>
            <p:nvGrpSpPr>
              <p:cNvPr id="260" name="Google Shape;260;p2"/>
              <p:cNvGrpSpPr/>
              <p:nvPr/>
            </p:nvGrpSpPr>
            <p:grpSpPr>
              <a:xfrm>
                <a:off x="11314887" y="522866"/>
                <a:ext cx="494509" cy="320473"/>
                <a:chOff x="9108110" y="975804"/>
                <a:chExt cx="894715" cy="579831"/>
              </a:xfrm>
            </p:grpSpPr>
            <p:sp>
              <p:nvSpPr>
                <p:cNvPr id="261" name="Google Shape;261;p2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2" name="Google Shape;262;p2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3" name="Google Shape;263;p2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70" name="Google Shape;270;p2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2" name="Google Shape;272;p2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4" name="Google Shape;274;p2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275" name="Google Shape;275;p2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2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2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91" name="Google Shape;291;p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2" name="Google Shape;292;p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88484" y="588739"/>
            <a:ext cx="2078546" cy="133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"/>
          <p:cNvPicPr preferRelativeResize="0"/>
          <p:nvPr/>
        </p:nvPicPr>
        <p:blipFill rotWithShape="1">
          <a:blip r:embed="rId13">
            <a:alphaModFix/>
          </a:blip>
          <a:srcRect l="49898" t="29329" r="27004" b="30302"/>
          <a:stretch/>
        </p:blipFill>
        <p:spPr>
          <a:xfrm rot="-5400000">
            <a:off x="8335799" y="4351616"/>
            <a:ext cx="475947" cy="117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477006" y="884791"/>
            <a:ext cx="3294402" cy="35529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5" name="Google Shape;295;p2"/>
          <p:cNvCxnSpPr/>
          <p:nvPr/>
        </p:nvCxnSpPr>
        <p:spPr>
          <a:xfrm>
            <a:off x="556667" y="1781302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"/>
          <p:cNvSpPr txBox="1">
            <a:spLocks noGrp="1"/>
          </p:cNvSpPr>
          <p:nvPr>
            <p:ph type="body" idx="1"/>
          </p:nvPr>
        </p:nvSpPr>
        <p:spPr>
          <a:xfrm>
            <a:off x="4728072" y="2340019"/>
            <a:ext cx="4310083" cy="1892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00" lvl="0" indent="-254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you know what is ‘fake news’?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4000" lvl="0" indent="-254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 you ever fall for ‘fake news’?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4000" lvl="0" indent="-254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</a:pPr>
            <a:r>
              <a:rPr lang="en-GB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did you do with it?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"/>
          <p:cNvSpPr txBox="1">
            <a:spLocks noGrp="1"/>
          </p:cNvSpPr>
          <p:nvPr>
            <p:ph type="title"/>
          </p:nvPr>
        </p:nvSpPr>
        <p:spPr>
          <a:xfrm>
            <a:off x="4619087" y="1255760"/>
            <a:ext cx="4544775" cy="9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800"/>
              <a:buNone/>
            </a:pPr>
            <a:r>
              <a:rPr lang="en-GB" sz="3200">
                <a:latin typeface="Arial"/>
                <a:ea typeface="Arial"/>
                <a:cs typeface="Arial"/>
                <a:sym typeface="Arial"/>
              </a:rPr>
              <a:t>What is ‘fake news’?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3"/>
          <p:cNvPicPr preferRelativeResize="0"/>
          <p:nvPr/>
        </p:nvPicPr>
        <p:blipFill rotWithShape="1">
          <a:blip r:embed="rId3">
            <a:alphaModFix/>
          </a:blip>
          <a:srcRect t="4587"/>
          <a:stretch/>
        </p:blipFill>
        <p:spPr>
          <a:xfrm>
            <a:off x="347493" y="1455689"/>
            <a:ext cx="4039076" cy="27773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p3"/>
          <p:cNvGrpSpPr/>
          <p:nvPr/>
        </p:nvGrpSpPr>
        <p:grpSpPr>
          <a:xfrm>
            <a:off x="280613" y="148429"/>
            <a:ext cx="2086418" cy="573848"/>
            <a:chOff x="374151" y="197905"/>
            <a:chExt cx="2781890" cy="765131"/>
          </a:xfrm>
        </p:grpSpPr>
        <p:grpSp>
          <p:nvGrpSpPr>
            <p:cNvPr id="304" name="Google Shape;304;p3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305" name="Google Shape;305;p3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306" name="Google Shape;306;p3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307" name="Google Shape;307;p3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8" name="Google Shape;308;p3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9" name="Google Shape;309;p3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0" name="Google Shape;310;p3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1" name="Google Shape;311;p3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2" name="Google Shape;312;p3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3" name="Google Shape;313;p3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4" name="Google Shape;314;p3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5" name="Google Shape;315;p3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16" name="Google Shape;316;p3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7" name="Google Shape;317;p3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18" name="Google Shape;318;p3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3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0" name="Google Shape;320;p3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321" name="Google Shape;321;p3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2" name="Google Shape;322;p3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3" name="Google Shape;323;p3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4;p3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p3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" name="Google Shape;326;p3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" name="Google Shape;327;p3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" name="Google Shape;328;p3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9;p3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30;p3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" name="Google Shape;331;p3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" name="Google Shape;332;p3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Google Shape;333;p3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" name="Google Shape;334;p3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1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" name="Google Shape;335;p3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Google Shape;336;p3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37" name="Google Shape;337;p3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38" name="Google Shape;338;p3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9" name="Google Shape;339;p3"/>
          <p:cNvPicPr preferRelativeResize="0"/>
          <p:nvPr/>
        </p:nvPicPr>
        <p:blipFill rotWithShape="1">
          <a:blip r:embed="rId14">
            <a:alphaModFix/>
          </a:blip>
          <a:srcRect l="49898" t="29329" r="27005" b="30305"/>
          <a:stretch/>
        </p:blipFill>
        <p:spPr>
          <a:xfrm rot="-5400000">
            <a:off x="8335798" y="4351617"/>
            <a:ext cx="475947" cy="11752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0" name="Google Shape;340;p3"/>
          <p:cNvCxnSpPr/>
          <p:nvPr/>
        </p:nvCxnSpPr>
        <p:spPr>
          <a:xfrm>
            <a:off x="4736433" y="2204360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"/>
          <p:cNvSpPr txBox="1"/>
          <p:nvPr/>
        </p:nvSpPr>
        <p:spPr>
          <a:xfrm>
            <a:off x="84300" y="0"/>
            <a:ext cx="9159300" cy="71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GB" sz="4300" b="0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Introduction to Fake News </a:t>
            </a:r>
            <a:endParaRPr sz="4300" b="0" i="0" u="none" strike="noStrike" cap="none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4"/>
          <p:cNvPicPr preferRelativeResize="0"/>
          <p:nvPr/>
        </p:nvPicPr>
        <p:blipFill rotWithShape="1">
          <a:blip r:embed="rId3">
            <a:alphaModFix/>
          </a:blip>
          <a:srcRect l="49898" t="29329" r="27005" b="30305"/>
          <a:stretch/>
        </p:blipFill>
        <p:spPr>
          <a:xfrm rot="-5400000">
            <a:off x="8335798" y="4351617"/>
            <a:ext cx="475947" cy="1175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" descr="BBC-logo - Business In The Community"/>
          <p:cNvPicPr preferRelativeResize="0"/>
          <p:nvPr/>
        </p:nvPicPr>
        <p:blipFill rotWithShape="1">
          <a:blip r:embed="rId4">
            <a:alphaModFix/>
          </a:blip>
          <a:srcRect l="19681" t="38423" r="19833" b="36969"/>
          <a:stretch/>
        </p:blipFill>
        <p:spPr>
          <a:xfrm>
            <a:off x="7704630" y="4224809"/>
            <a:ext cx="818884" cy="245528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"/>
          <p:cNvSpPr txBox="1"/>
          <p:nvPr/>
        </p:nvSpPr>
        <p:spPr>
          <a:xfrm>
            <a:off x="2225756" y="4331331"/>
            <a:ext cx="4461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Video Link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1107" y="867675"/>
            <a:ext cx="8616210" cy="3204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"/>
          <p:cNvSpPr txBox="1"/>
          <p:nvPr/>
        </p:nvSpPr>
        <p:spPr>
          <a:xfrm>
            <a:off x="1075013" y="378728"/>
            <a:ext cx="7122150" cy="8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makes it? </a:t>
            </a:r>
            <a:r>
              <a:rPr lang="en-GB" sz="2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shares it? – And why? </a:t>
            </a:r>
            <a:endParaRPr sz="2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6" name="Google Shape;356;p5" descr="BBC-logo - Business In The Community"/>
          <p:cNvPicPr preferRelativeResize="0"/>
          <p:nvPr/>
        </p:nvPicPr>
        <p:blipFill rotWithShape="1">
          <a:blip r:embed="rId4">
            <a:alphaModFix/>
          </a:blip>
          <a:srcRect l="19681" t="38423" r="19833" b="36969"/>
          <a:stretch/>
        </p:blipFill>
        <p:spPr>
          <a:xfrm>
            <a:off x="6969844" y="4455752"/>
            <a:ext cx="818884" cy="245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5"/>
          <p:cNvPicPr preferRelativeResize="0"/>
          <p:nvPr/>
        </p:nvPicPr>
        <p:blipFill rotWithShape="1">
          <a:blip r:embed="rId5">
            <a:alphaModFix/>
          </a:blip>
          <a:srcRect l="49898" t="29329" r="27004" b="30302"/>
          <a:stretch/>
        </p:blipFill>
        <p:spPr>
          <a:xfrm rot="-5400000">
            <a:off x="8335799" y="4351616"/>
            <a:ext cx="475947" cy="117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nline Media 1" title="Fake News Generator: Who starts viral misinformation?  - BBC News">
            <a:hlinkClick r:id="" action="ppaction://media"/>
            <a:extLst>
              <a:ext uri="{FF2B5EF4-FFF2-40B4-BE49-F238E27FC236}">
                <a16:creationId xmlns:a16="http://schemas.microsoft.com/office/drawing/2014/main" id="{E6A45583-B5B5-41CF-A662-E0B06CA8208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133340" y="1854200"/>
            <a:ext cx="3708660" cy="2095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"/>
          <p:cNvSpPr/>
          <p:nvPr/>
        </p:nvSpPr>
        <p:spPr>
          <a:xfrm>
            <a:off x="382000" y="-504615"/>
            <a:ext cx="380925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p6"/>
          <p:cNvPicPr preferRelativeResize="0"/>
          <p:nvPr/>
        </p:nvPicPr>
        <p:blipFill rotWithShape="1">
          <a:blip r:embed="rId3">
            <a:alphaModFix/>
          </a:blip>
          <a:srcRect l="20711" r="20206"/>
          <a:stretch/>
        </p:blipFill>
        <p:spPr>
          <a:xfrm>
            <a:off x="2409891" y="805309"/>
            <a:ext cx="4238492" cy="420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6"/>
          <p:cNvSpPr txBox="1"/>
          <p:nvPr/>
        </p:nvSpPr>
        <p:spPr>
          <a:xfrm>
            <a:off x="2652621" y="955648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REAL</a:t>
            </a:r>
            <a:endParaRPr sz="1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6"/>
          <p:cNvSpPr txBox="1"/>
          <p:nvPr/>
        </p:nvSpPr>
        <p:spPr>
          <a:xfrm>
            <a:off x="2602682" y="1364551"/>
            <a:ext cx="1822871" cy="800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 it real?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6"/>
          <p:cNvSpPr txBox="1"/>
          <p:nvPr/>
        </p:nvSpPr>
        <p:spPr>
          <a:xfrm>
            <a:off x="2618582" y="4419135"/>
            <a:ext cx="1720377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ADD IT ALL UP</a:t>
            </a:r>
            <a:endParaRPr sz="17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6"/>
          <p:cNvSpPr txBox="1"/>
          <p:nvPr/>
        </p:nvSpPr>
        <p:spPr>
          <a:xfrm>
            <a:off x="2652621" y="3090485"/>
            <a:ext cx="1356075" cy="1344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Ask around, use your knowledge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6"/>
          <p:cNvSpPr txBox="1"/>
          <p:nvPr/>
        </p:nvSpPr>
        <p:spPr>
          <a:xfrm>
            <a:off x="4829210" y="955648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EVIDENCE</a:t>
            </a:r>
            <a:endParaRPr sz="1800" b="1" i="0" u="none" strike="noStrike" cap="non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6"/>
          <p:cNvSpPr txBox="1"/>
          <p:nvPr/>
        </p:nvSpPr>
        <p:spPr>
          <a:xfrm>
            <a:off x="5064779" y="1436335"/>
            <a:ext cx="1258243" cy="974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What is the source? </a:t>
            </a:r>
            <a:endParaRPr sz="1800" b="0" i="0" u="none" strike="noStrike" cap="non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6"/>
          <p:cNvSpPr txBox="1"/>
          <p:nvPr/>
        </p:nvSpPr>
        <p:spPr>
          <a:xfrm>
            <a:off x="4664321" y="4419130"/>
            <a:ext cx="1766472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LOOK AROUND</a:t>
            </a:r>
            <a:endParaRPr sz="17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6"/>
          <p:cNvSpPr txBox="1"/>
          <p:nvPr/>
        </p:nvSpPr>
        <p:spPr>
          <a:xfrm>
            <a:off x="4526984" y="3484255"/>
            <a:ext cx="1984141" cy="112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Any other sources carrying the story?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6"/>
          <p:cNvSpPr txBox="1"/>
          <p:nvPr/>
        </p:nvSpPr>
        <p:spPr>
          <a:xfrm>
            <a:off x="2495616" y="186660"/>
            <a:ext cx="4152767" cy="59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GB" sz="35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REAL </a:t>
            </a:r>
            <a:r>
              <a:rPr lang="en-GB" sz="35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Checks</a:t>
            </a:r>
            <a:endParaRPr sz="3500" b="0" i="0" u="none" strike="noStrike" cap="non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6"/>
          <p:cNvPicPr preferRelativeResize="0"/>
          <p:nvPr/>
        </p:nvPicPr>
        <p:blipFill rotWithShape="1">
          <a:blip r:embed="rId4">
            <a:alphaModFix/>
          </a:blip>
          <a:srcRect l="49898" t="29329" r="27005" b="30305"/>
          <a:stretch/>
        </p:blipFill>
        <p:spPr>
          <a:xfrm rot="-5400000">
            <a:off x="8335798" y="4351617"/>
            <a:ext cx="475947" cy="1175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6" descr="BBC-logo - Business In The Community"/>
          <p:cNvPicPr preferRelativeResize="0"/>
          <p:nvPr/>
        </p:nvPicPr>
        <p:blipFill rotWithShape="1">
          <a:blip r:embed="rId5">
            <a:alphaModFix/>
          </a:blip>
          <a:srcRect l="19681" t="38423" r="19833" b="36969"/>
          <a:stretch/>
        </p:blipFill>
        <p:spPr>
          <a:xfrm>
            <a:off x="7075980" y="4224809"/>
            <a:ext cx="818884" cy="245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7"/>
          <p:cNvSpPr txBox="1"/>
          <p:nvPr/>
        </p:nvSpPr>
        <p:spPr>
          <a:xfrm>
            <a:off x="1491016" y="1272433"/>
            <a:ext cx="5766300" cy="3370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15900" marR="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-"/>
            </a:pPr>
            <a:r>
              <a:rPr lang="en-GB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Real: </a:t>
            </a:r>
            <a:r>
              <a:rPr lang="en-GB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“Is this real?”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095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-"/>
            </a:pPr>
            <a:r>
              <a:rPr lang="en-GB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Evidence: </a:t>
            </a:r>
            <a:r>
              <a:rPr lang="en-GB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the source, author, publication, web address, date &amp; time, pictures, text, names (5Ws, 1H)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095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-"/>
            </a:pPr>
            <a:r>
              <a:rPr lang="en-GB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 it all up: </a:t>
            </a:r>
            <a:r>
              <a:rPr lang="en-GB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Does it add up with what you knew or can find out ?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209550" algn="l" rtl="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dk1"/>
              </a:buClr>
              <a:buSzPts val="2700"/>
              <a:buFont typeface="Arial"/>
              <a:buChar char="-"/>
            </a:pPr>
            <a:r>
              <a:rPr lang="en-GB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Look around: </a:t>
            </a:r>
            <a:r>
              <a:rPr lang="en-GB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other sources to see if they are carrying the story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7"/>
          <p:cNvSpPr txBox="1"/>
          <p:nvPr/>
        </p:nvSpPr>
        <p:spPr>
          <a:xfrm>
            <a:off x="1491016" y="378723"/>
            <a:ext cx="7067700" cy="56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GB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REAL Checks – Four Steps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4" name="Google Shape;384;p7"/>
          <p:cNvPicPr preferRelativeResize="0"/>
          <p:nvPr/>
        </p:nvPicPr>
        <p:blipFill rotWithShape="1">
          <a:blip r:embed="rId3">
            <a:alphaModFix/>
          </a:blip>
          <a:srcRect l="49898" t="29329" r="27005" b="30305"/>
          <a:stretch/>
        </p:blipFill>
        <p:spPr>
          <a:xfrm rot="-5400000">
            <a:off x="8335798" y="4351617"/>
            <a:ext cx="475947" cy="11752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5" name="Google Shape;385;p7"/>
          <p:cNvCxnSpPr/>
          <p:nvPr/>
        </p:nvCxnSpPr>
        <p:spPr>
          <a:xfrm>
            <a:off x="1603613" y="944383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86" name="Google Shape;386;p7" descr="BBC-logo - Business In The Community"/>
          <p:cNvPicPr preferRelativeResize="0"/>
          <p:nvPr/>
        </p:nvPicPr>
        <p:blipFill rotWithShape="1">
          <a:blip r:embed="rId4">
            <a:alphaModFix/>
          </a:blip>
          <a:srcRect l="19681" t="38423" r="19833" b="36968"/>
          <a:stretch/>
        </p:blipFill>
        <p:spPr>
          <a:xfrm>
            <a:off x="7761780" y="4224809"/>
            <a:ext cx="818884" cy="245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8"/>
          <p:cNvSpPr txBox="1"/>
          <p:nvPr/>
        </p:nvSpPr>
        <p:spPr>
          <a:xfrm>
            <a:off x="6492245" y="1250743"/>
            <a:ext cx="2177700" cy="28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BBC Video: The REAL check</a:t>
            </a:r>
            <a:endParaRPr sz="3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8"/>
          <p:cNvPicPr preferRelativeResize="0"/>
          <p:nvPr/>
        </p:nvPicPr>
        <p:blipFill rotWithShape="1">
          <a:blip r:embed="rId3">
            <a:alphaModFix/>
          </a:blip>
          <a:srcRect l="49898" t="29329" r="27005" b="30305"/>
          <a:stretch/>
        </p:blipFill>
        <p:spPr>
          <a:xfrm rot="-5400000">
            <a:off x="8335798" y="4351617"/>
            <a:ext cx="475947" cy="11752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3" name="Google Shape;393;p8"/>
          <p:cNvCxnSpPr/>
          <p:nvPr/>
        </p:nvCxnSpPr>
        <p:spPr>
          <a:xfrm>
            <a:off x="6712625" y="3987485"/>
            <a:ext cx="5895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94" name="Google Shape;394;p8" descr="BBC-logo - Business In The Community"/>
          <p:cNvPicPr preferRelativeResize="0"/>
          <p:nvPr/>
        </p:nvPicPr>
        <p:blipFill rotWithShape="1">
          <a:blip r:embed="rId4">
            <a:alphaModFix/>
          </a:blip>
          <a:srcRect l="19681" t="38423" r="19833" b="36969"/>
          <a:stretch/>
        </p:blipFill>
        <p:spPr>
          <a:xfrm>
            <a:off x="7018830" y="4224809"/>
            <a:ext cx="818884" cy="245528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8"/>
          <p:cNvSpPr txBox="1"/>
          <p:nvPr/>
        </p:nvSpPr>
        <p:spPr>
          <a:xfrm>
            <a:off x="1839994" y="4634194"/>
            <a:ext cx="3313575" cy="34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Video Link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6" name="Google Shape;396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375" y="952875"/>
            <a:ext cx="6187447" cy="3428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9"/>
          <p:cNvSpPr/>
          <p:nvPr/>
        </p:nvSpPr>
        <p:spPr>
          <a:xfrm>
            <a:off x="1218023" y="4321544"/>
            <a:ext cx="7530188" cy="60745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1700" tIns="30850" rIns="61700" bIns="30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9"/>
          <p:cNvSpPr txBox="1"/>
          <p:nvPr/>
        </p:nvSpPr>
        <p:spPr>
          <a:xfrm>
            <a:off x="2772335" y="4470755"/>
            <a:ext cx="5422184" cy="31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have I been sent it? Why has it been written?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9"/>
          <p:cNvSpPr txBox="1"/>
          <p:nvPr/>
        </p:nvSpPr>
        <p:spPr>
          <a:xfrm>
            <a:off x="2778149" y="3773491"/>
            <a:ext cx="5005409" cy="55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does it want me to feel or think? How does the author know?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9"/>
          <p:cNvSpPr txBox="1"/>
          <p:nvPr/>
        </p:nvSpPr>
        <p:spPr>
          <a:xfrm>
            <a:off x="2778149" y="3114104"/>
            <a:ext cx="5738613" cy="55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did this happen? When was it written? When was the photo taken? When did I receive it?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9"/>
          <p:cNvSpPr/>
          <p:nvPr/>
        </p:nvSpPr>
        <p:spPr>
          <a:xfrm>
            <a:off x="1225810" y="2080087"/>
            <a:ext cx="7530188" cy="60745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1700" tIns="30850" rIns="61700" bIns="30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9"/>
          <p:cNvSpPr txBox="1"/>
          <p:nvPr/>
        </p:nvSpPr>
        <p:spPr>
          <a:xfrm>
            <a:off x="2788824" y="2454023"/>
            <a:ext cx="6155828" cy="55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else is this information? Where else have I seen this story? Where else does this photo appear?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9"/>
          <p:cNvSpPr/>
          <p:nvPr/>
        </p:nvSpPr>
        <p:spPr>
          <a:xfrm>
            <a:off x="1218023" y="1340413"/>
            <a:ext cx="7530189" cy="60745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1700" tIns="30850" rIns="61700" bIns="30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9"/>
          <p:cNvSpPr txBox="1"/>
          <p:nvPr/>
        </p:nvSpPr>
        <p:spPr>
          <a:xfrm>
            <a:off x="2778149" y="1812350"/>
            <a:ext cx="4881365" cy="55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story? What is the evidence?</a:t>
            </a:r>
            <a:b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the motive?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9"/>
          <p:cNvSpPr/>
          <p:nvPr/>
        </p:nvSpPr>
        <p:spPr>
          <a:xfrm>
            <a:off x="1225810" y="562728"/>
            <a:ext cx="7530189" cy="60745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1700" tIns="30850" rIns="61700" bIns="30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1" name="Google Shape;411;p9"/>
          <p:cNvGrpSpPr/>
          <p:nvPr/>
        </p:nvGrpSpPr>
        <p:grpSpPr>
          <a:xfrm>
            <a:off x="758539" y="1198129"/>
            <a:ext cx="1775204" cy="3693407"/>
            <a:chOff x="382584" y="750304"/>
            <a:chExt cx="2444745" cy="5908109"/>
          </a:xfrm>
        </p:grpSpPr>
        <p:sp>
          <p:nvSpPr>
            <p:cNvPr id="412" name="Google Shape;412;p9"/>
            <p:cNvSpPr/>
            <p:nvPr/>
          </p:nvSpPr>
          <p:spPr>
            <a:xfrm>
              <a:off x="382584" y="5848468"/>
              <a:ext cx="2434363" cy="80994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61700" tIns="30850" rIns="61700" bIns="308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Why?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382584" y="4811554"/>
              <a:ext cx="2434363" cy="80994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61700" tIns="30850" rIns="61700" bIns="308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How?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9"/>
            <p:cNvSpPr/>
            <p:nvPr/>
          </p:nvSpPr>
          <p:spPr>
            <a:xfrm>
              <a:off x="382584" y="3774638"/>
              <a:ext cx="2434364" cy="80994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61700" tIns="30850" rIns="61700" bIns="308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When?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9"/>
            <p:cNvSpPr/>
            <p:nvPr/>
          </p:nvSpPr>
          <p:spPr>
            <a:xfrm>
              <a:off x="392966" y="2773448"/>
              <a:ext cx="2434363" cy="80994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61700" tIns="30850" rIns="61700" bIns="308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Where?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9"/>
            <p:cNvSpPr/>
            <p:nvPr/>
          </p:nvSpPr>
          <p:spPr>
            <a:xfrm>
              <a:off x="382584" y="1787216"/>
              <a:ext cx="2434363" cy="80994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61700" tIns="30850" rIns="61700" bIns="308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What?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9"/>
            <p:cNvSpPr/>
            <p:nvPr/>
          </p:nvSpPr>
          <p:spPr>
            <a:xfrm>
              <a:off x="392966" y="750304"/>
              <a:ext cx="2434363" cy="79498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61700" tIns="30850" rIns="61700" bIns="308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Who?</a:t>
              </a:r>
              <a:endPara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8" name="Google Shape;418;p9"/>
          <p:cNvSpPr txBox="1"/>
          <p:nvPr/>
        </p:nvSpPr>
        <p:spPr>
          <a:xfrm>
            <a:off x="2795786" y="1130423"/>
            <a:ext cx="6369004" cy="55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wrote it? Who published it? Who sent it?</a:t>
            </a:r>
            <a:b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else has this story?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9"/>
          <p:cNvSpPr txBox="1"/>
          <p:nvPr/>
        </p:nvSpPr>
        <p:spPr>
          <a:xfrm>
            <a:off x="1225803" y="492375"/>
            <a:ext cx="6555900" cy="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GB" sz="3100"/>
              <a:t>5Ws,1H: </a:t>
            </a:r>
            <a:r>
              <a:rPr lang="en-GB"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journalist’s questions</a:t>
            </a:r>
            <a:endParaRPr sz="3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0" name="Google Shape;420;p9" descr="BBC-logo - Business In The Community"/>
          <p:cNvPicPr preferRelativeResize="0"/>
          <p:nvPr/>
        </p:nvPicPr>
        <p:blipFill rotWithShape="1">
          <a:blip r:embed="rId3">
            <a:alphaModFix/>
          </a:blip>
          <a:srcRect l="19680" t="38423" r="19838" b="36969"/>
          <a:stretch/>
        </p:blipFill>
        <p:spPr>
          <a:xfrm>
            <a:off x="8066908" y="4415321"/>
            <a:ext cx="637105" cy="19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9"/>
          <p:cNvPicPr preferRelativeResize="0"/>
          <p:nvPr/>
        </p:nvPicPr>
        <p:blipFill rotWithShape="1">
          <a:blip r:embed="rId4">
            <a:alphaModFix/>
          </a:blip>
          <a:srcRect l="49898" t="29329" r="27005" b="30305"/>
          <a:stretch/>
        </p:blipFill>
        <p:spPr>
          <a:xfrm rot="-5400000">
            <a:off x="8335798" y="4351617"/>
            <a:ext cx="475947" cy="1175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793</Words>
  <Application>Microsoft Office PowerPoint</Application>
  <PresentationFormat>On-screen Show (16:9)</PresentationFormat>
  <Paragraphs>87</Paragraphs>
  <Slides>19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Office Theme</vt:lpstr>
      <vt:lpstr>Simple Light</vt:lpstr>
      <vt:lpstr>PowerPoint Presentation</vt:lpstr>
      <vt:lpstr>AGENDA</vt:lpstr>
      <vt:lpstr>What is ‘fake news’?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‘Click Away’ To Look Around</vt:lpstr>
      <vt:lpstr>Do a simple Text Search on Web  Look at what other sources are saying  Check authoritative sources and official websites </vt:lpstr>
      <vt:lpstr>PowerPoint Presentation</vt:lpstr>
      <vt:lpstr>PowerPoint Presentation</vt:lpstr>
      <vt:lpstr>PowerPoint Presentation</vt:lpstr>
      <vt:lpstr>Remember: You can use “text search” to verify videos too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Helly</dc:creator>
  <cp:lastModifiedBy>Marie Helly</cp:lastModifiedBy>
  <cp:revision>1</cp:revision>
  <dcterms:modified xsi:type="dcterms:W3CDTF">2022-03-25T18:24:46Z</dcterms:modified>
</cp:coreProperties>
</file>