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92" r:id="rId3"/>
    <p:sldId id="291" r:id="rId4"/>
    <p:sldId id="288" r:id="rId5"/>
    <p:sldId id="294" r:id="rId6"/>
    <p:sldId id="293" r:id="rId7"/>
    <p:sldId id="295" r:id="rId8"/>
    <p:sldId id="297" r:id="rId9"/>
    <p:sldId id="28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ron Stokes" initials="SS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6"/>
    <p:restoredTop sz="78095" autoAdjust="0"/>
  </p:normalViewPr>
  <p:slideViewPr>
    <p:cSldViewPr>
      <p:cViewPr varScale="1">
        <p:scale>
          <a:sx n="44" d="100"/>
          <a:sy n="44" d="100"/>
        </p:scale>
        <p:origin x="184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7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685C0-5388-41A4-8E8F-4E298F16CAD8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99DD2-B210-4B59-8AE1-57438B4474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513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</a:p>
          <a:p>
            <a:r>
              <a:rPr lang="en-GB" sz="1200" b="0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marks the start of What do you see? :Looking at pictures…  You can use this slide as a holding slide while waiting to start. </a:t>
            </a:r>
          </a:p>
          <a:p>
            <a:endParaRPr lang="en-GB" sz="1200" b="0" i="1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Fake news – or disinformation or misinformation – can include pictures. In fact loads of pictures online or social media have been altered, and could be called ‘fake news’.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8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watch this video…</a:t>
            </a: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078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what happens when we share. If people share one piece of information with just two friends, then in three ‘shares’ that piece of information can go from 1 person to to 8… and after another three shares to 63 people.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GB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social media there is no one fact checking or filtering the information like there is in a news organisation who have journalist and editorial processes. You have to do this yourself.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If you share information, content or messages that are not real and true – you </a:t>
            </a:r>
            <a:r>
              <a:rPr lang="en-GB" sz="120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are spreading ‘fake news’. </a:t>
            </a: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754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are the REAL checks. These questions can help us to spot fake social media posts.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R = is it real?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 = Evidence, what evidence is there?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 = Ask questions, ask around and add it up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 = Look around, are there other sources carrying this story.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let’s see – would you share the following items of social media. </a:t>
            </a: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411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you remember this from the workshop? Would you share this tweet? Do your REAL checks. </a:t>
            </a: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6890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Looking around for this photo will quickly reveal the real version. </a:t>
            </a: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7454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 dirty="0">
                <a:solidFill>
                  <a:schemeClr val="dk1"/>
                </a:solidFill>
                <a:latin typeface="+mn-lt"/>
                <a:cs typeface="Calibri"/>
                <a:sym typeface="Calibri"/>
              </a:rPr>
              <a:t>What would you do if this message arrived in one of your chat groups? Do your REAL checks. What questions would you ask?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4739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</a:p>
          <a:p>
            <a:r>
              <a:rPr lang="en-GB" sz="1200" b="0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marks the end of </a:t>
            </a:r>
          </a:p>
          <a:p>
            <a:endParaRPr lang="en-GB" sz="1200" b="0" i="1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always use your REAL checks even on social media. If you share information or messages that are not real and accurate, you are spreading ‘fake news’.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101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2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38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81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41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4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34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06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83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34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0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06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BC2EB-ABD9-4422-BCC9-F913995E55E6}" type="datetimeFigureOut">
              <a:rPr lang="en-GB" smtClean="0"/>
              <a:t>11/04/2022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3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17/06/relationships/model3d" Target="../media/model3d1.glb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2.xml"/><Relationship Id="rId5" Type="http://schemas.openxmlformats.org/officeDocument/2006/relationships/image" Target="../media/image2.png"/><Relationship Id="rId4" Type="http://schemas.microsoft.com/office/2017/06/relationships/model3d" Target="../media/model3d1.glb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006" y="362559"/>
            <a:ext cx="3625987" cy="7621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004894" y="2037786"/>
            <a:ext cx="50656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Social Media  </a:t>
            </a:r>
          </a:p>
          <a:p>
            <a:pPr algn="ctr"/>
            <a:r>
              <a:rPr lang="en-US" sz="4800" dirty="0"/>
              <a:t>mind your manners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Thinking Face Emoji">
                <a:extLst>
                  <a:ext uri="{FF2B5EF4-FFF2-40B4-BE49-F238E27FC236}">
                    <a16:creationId xmlns:a16="http://schemas.microsoft.com/office/drawing/2014/main" id="{46811F3E-ED7F-7142-B929-857C6C1C7A4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10861659"/>
                  </p:ext>
                </p:extLst>
              </p:nvPr>
            </p:nvGraphicFramePr>
            <p:xfrm>
              <a:off x="3203848" y="3789040"/>
              <a:ext cx="2409691" cy="2206769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2409691" cy="2206769"/>
                    </a:xfrm>
                    <a:prstGeom prst="rect">
                      <a:avLst/>
                    </a:prstGeom>
                  </am3d:spPr>
                  <am3d:camera>
                    <am3d:pos x="0" y="0" z="7833596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9687" d="1000000"/>
                    <am3d:preTrans dx="3" dy="-16951004" dz="-1048983"/>
                    <am3d:scale>
                      <am3d:sx n="1000000" d="1000000"/>
                      <am3d:sy n="1000000" d="1000000"/>
                      <am3d:sz n="1000000" d="1000000"/>
                    </am3d:scale>
                    <am3d:rot ax="148052" ay="-757775" az="-32383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90623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Thinking Face Emoji">
                <a:extLst>
                  <a:ext uri="{FF2B5EF4-FFF2-40B4-BE49-F238E27FC236}">
                    <a16:creationId xmlns:a16="http://schemas.microsoft.com/office/drawing/2014/main" id="{46811F3E-ED7F-7142-B929-857C6C1C7A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03848" y="3789040"/>
                <a:ext cx="2409691" cy="2206769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Google Shape;1010;ge2286a765b_0_1276">
            <a:extLst>
              <a:ext uri="{FF2B5EF4-FFF2-40B4-BE49-F238E27FC236}">
                <a16:creationId xmlns:a16="http://schemas.microsoft.com/office/drawing/2014/main" id="{11AD539E-26A7-4A5D-8458-FA5C558C67B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26598" y="1306732"/>
            <a:ext cx="5281705" cy="426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3227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 txBox="1"/>
          <p:nvPr/>
        </p:nvSpPr>
        <p:spPr>
          <a:xfrm>
            <a:off x="6405274" y="4797069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6556617" y="3705559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5321629" y="5384794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232" y="6093296"/>
            <a:ext cx="1944216" cy="408676"/>
          </a:xfrm>
          <a:prstGeom prst="rect">
            <a:avLst/>
          </a:prstGeom>
        </p:spPr>
      </p:pic>
      <p:pic>
        <p:nvPicPr>
          <p:cNvPr id="2" name="India_Whatsapp explainer animation video.mp4" descr="India_Whatsapp explainer animation video.mp4">
            <a:hlinkClick r:id="" action="ppaction://media"/>
            <a:extLst>
              <a:ext uri="{FF2B5EF4-FFF2-40B4-BE49-F238E27FC236}">
                <a16:creationId xmlns:a16="http://schemas.microsoft.com/office/drawing/2014/main" id="{E1121C64-729B-A848-B38A-2A72B86BCC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2907" y="0"/>
            <a:ext cx="3857625" cy="6857999"/>
          </a:xfrm>
          <a:prstGeom prst="rect">
            <a:avLst/>
          </a:prstGeom>
        </p:spPr>
      </p:pic>
      <p:pic>
        <p:nvPicPr>
          <p:cNvPr id="7" name="Google Shape;1010;ge2286a765b_0_1276">
            <a:extLst>
              <a:ext uri="{FF2B5EF4-FFF2-40B4-BE49-F238E27FC236}">
                <a16:creationId xmlns:a16="http://schemas.microsoft.com/office/drawing/2014/main" id="{1CF85A4B-0FBD-4CF2-BF71-4D2E70732D1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46642" y="6591995"/>
            <a:ext cx="2771396" cy="178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747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 txBox="1"/>
          <p:nvPr/>
        </p:nvSpPr>
        <p:spPr>
          <a:xfrm>
            <a:off x="6405274" y="4797069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6556617" y="3705559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5321629" y="5384794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raphic 2" descr="Share with solid fill">
            <a:extLst>
              <a:ext uri="{FF2B5EF4-FFF2-40B4-BE49-F238E27FC236}">
                <a16:creationId xmlns:a16="http://schemas.microsoft.com/office/drawing/2014/main" id="{2E73B139-0560-8742-9A6B-47F383116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3848" y="1410770"/>
            <a:ext cx="3518733" cy="3518733"/>
          </a:xfrm>
          <a:prstGeom prst="rect">
            <a:avLst/>
          </a:prstGeom>
        </p:spPr>
      </p:pic>
      <p:pic>
        <p:nvPicPr>
          <p:cNvPr id="26" name="Graphic 25" descr="Share with solid fill">
            <a:extLst>
              <a:ext uri="{FF2B5EF4-FFF2-40B4-BE49-F238E27FC236}">
                <a16:creationId xmlns:a16="http://schemas.microsoft.com/office/drawing/2014/main" id="{76ABBCFB-C9FF-214E-BB29-A0A05849A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7394" y="1363961"/>
            <a:ext cx="2031994" cy="2031994"/>
          </a:xfrm>
          <a:prstGeom prst="rect">
            <a:avLst/>
          </a:prstGeom>
        </p:spPr>
      </p:pic>
      <p:pic>
        <p:nvPicPr>
          <p:cNvPr id="29" name="Graphic 28" descr="Share with solid fill">
            <a:extLst>
              <a:ext uri="{FF2B5EF4-FFF2-40B4-BE49-F238E27FC236}">
                <a16:creationId xmlns:a16="http://schemas.microsoft.com/office/drawing/2014/main" id="{7A1749C9-7682-D748-A159-C8EF5E75D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3380" y="1331963"/>
            <a:ext cx="1220257" cy="1220257"/>
          </a:xfrm>
          <a:prstGeom prst="rect">
            <a:avLst/>
          </a:prstGeom>
        </p:spPr>
      </p:pic>
      <p:pic>
        <p:nvPicPr>
          <p:cNvPr id="34" name="Graphic 33" descr="Share with solid fill">
            <a:extLst>
              <a:ext uri="{FF2B5EF4-FFF2-40B4-BE49-F238E27FC236}">
                <a16:creationId xmlns:a16="http://schemas.microsoft.com/office/drawing/2014/main" id="{1B2455C5-6517-C94A-AA9C-6A4967424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7796" y="1884500"/>
            <a:ext cx="2510701" cy="2510701"/>
          </a:xfrm>
          <a:prstGeom prst="rect">
            <a:avLst/>
          </a:prstGeom>
        </p:spPr>
      </p:pic>
      <p:pic>
        <p:nvPicPr>
          <p:cNvPr id="35" name="Graphic 34" descr="Share with solid fill">
            <a:extLst>
              <a:ext uri="{FF2B5EF4-FFF2-40B4-BE49-F238E27FC236}">
                <a16:creationId xmlns:a16="http://schemas.microsoft.com/office/drawing/2014/main" id="{2A396157-3610-D54C-9F3E-67DB354D53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49523" y="2127258"/>
            <a:ext cx="505401" cy="505401"/>
          </a:xfrm>
          <a:prstGeom prst="rect">
            <a:avLst/>
          </a:prstGeom>
        </p:spPr>
      </p:pic>
      <p:pic>
        <p:nvPicPr>
          <p:cNvPr id="38" name="Graphic 37" descr="Share with solid fill">
            <a:extLst>
              <a:ext uri="{FF2B5EF4-FFF2-40B4-BE49-F238E27FC236}">
                <a16:creationId xmlns:a16="http://schemas.microsoft.com/office/drawing/2014/main" id="{C78D9CA5-4E19-874C-B523-1F4D5155E5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18745" y="1505349"/>
            <a:ext cx="505401" cy="505401"/>
          </a:xfrm>
          <a:prstGeom prst="rect">
            <a:avLst/>
          </a:prstGeom>
        </p:spPr>
      </p:pic>
      <p:pic>
        <p:nvPicPr>
          <p:cNvPr id="42" name="Graphic 41" descr="Share with solid fill">
            <a:extLst>
              <a:ext uri="{FF2B5EF4-FFF2-40B4-BE49-F238E27FC236}">
                <a16:creationId xmlns:a16="http://schemas.microsoft.com/office/drawing/2014/main" id="{E244D663-CC26-EA4F-B81C-53B10C421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2580" y="2959021"/>
            <a:ext cx="2031994" cy="2031994"/>
          </a:xfrm>
          <a:prstGeom prst="rect">
            <a:avLst/>
          </a:prstGeom>
        </p:spPr>
      </p:pic>
      <p:pic>
        <p:nvPicPr>
          <p:cNvPr id="43" name="Graphic 42" descr="Share with solid fill">
            <a:extLst>
              <a:ext uri="{FF2B5EF4-FFF2-40B4-BE49-F238E27FC236}">
                <a16:creationId xmlns:a16="http://schemas.microsoft.com/office/drawing/2014/main" id="{FE489BA9-D5D6-D647-901D-58641C61D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7917" y="2175698"/>
            <a:ext cx="1220257" cy="1220257"/>
          </a:xfrm>
          <a:prstGeom prst="rect">
            <a:avLst/>
          </a:prstGeom>
        </p:spPr>
      </p:pic>
      <p:pic>
        <p:nvPicPr>
          <p:cNvPr id="44" name="Graphic 43" descr="Share with solid fill">
            <a:extLst>
              <a:ext uri="{FF2B5EF4-FFF2-40B4-BE49-F238E27FC236}">
                <a16:creationId xmlns:a16="http://schemas.microsoft.com/office/drawing/2014/main" id="{3471F88E-8405-664E-BCD0-AE49512EC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8793" y="2966446"/>
            <a:ext cx="1220257" cy="1220257"/>
          </a:xfrm>
          <a:prstGeom prst="rect">
            <a:avLst/>
          </a:prstGeom>
        </p:spPr>
      </p:pic>
      <p:pic>
        <p:nvPicPr>
          <p:cNvPr id="45" name="Graphic 44" descr="Share with solid fill">
            <a:extLst>
              <a:ext uri="{FF2B5EF4-FFF2-40B4-BE49-F238E27FC236}">
                <a16:creationId xmlns:a16="http://schemas.microsoft.com/office/drawing/2014/main" id="{1724A3EC-DFA4-FC42-921B-545B3CC4E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7638" y="3785073"/>
            <a:ext cx="1220257" cy="1220257"/>
          </a:xfrm>
          <a:prstGeom prst="rect">
            <a:avLst/>
          </a:prstGeom>
        </p:spPr>
      </p:pic>
      <p:pic>
        <p:nvPicPr>
          <p:cNvPr id="46" name="Graphic 45" descr="Share with solid fill">
            <a:extLst>
              <a:ext uri="{FF2B5EF4-FFF2-40B4-BE49-F238E27FC236}">
                <a16:creationId xmlns:a16="http://schemas.microsoft.com/office/drawing/2014/main" id="{2F9BA7B4-D1D0-4842-8E97-CD713F6E7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7694" y="1208237"/>
            <a:ext cx="499522" cy="4995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829759-6407-49F6-81FC-3022433193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528" y="404664"/>
            <a:ext cx="1719804" cy="360040"/>
          </a:xfrm>
          <a:prstGeom prst="rect">
            <a:avLst/>
          </a:prstGeom>
        </p:spPr>
      </p:pic>
      <p:pic>
        <p:nvPicPr>
          <p:cNvPr id="18" name="Google Shape;1010;ge2286a765b_0_1276">
            <a:extLst>
              <a:ext uri="{FF2B5EF4-FFF2-40B4-BE49-F238E27FC236}">
                <a16:creationId xmlns:a16="http://schemas.microsoft.com/office/drawing/2014/main" id="{45E5A8E7-4217-4450-8A4C-3BEC836326E9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3528" y="908721"/>
            <a:ext cx="1872208" cy="144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115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501" y="1673275"/>
            <a:ext cx="7174801" cy="420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2"/>
          <p:cNvSpPr txBox="1"/>
          <p:nvPr/>
        </p:nvSpPr>
        <p:spPr>
          <a:xfrm>
            <a:off x="244825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REAL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2"/>
          <p:cNvSpPr txBox="1"/>
          <p:nvPr/>
        </p:nvSpPr>
        <p:spPr>
          <a:xfrm>
            <a:off x="2951950" y="2535125"/>
            <a:ext cx="17196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 it real?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2"/>
          <p:cNvSpPr txBox="1"/>
          <p:nvPr/>
        </p:nvSpPr>
        <p:spPr>
          <a:xfrm>
            <a:off x="2448257" y="5287100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2599600" y="4195590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2"/>
          <p:cNvSpPr txBox="1"/>
          <p:nvPr/>
        </p:nvSpPr>
        <p:spPr>
          <a:xfrm>
            <a:off x="4494007" y="1823613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EVIDENCE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2"/>
          <p:cNvSpPr txBox="1"/>
          <p:nvPr/>
        </p:nvSpPr>
        <p:spPr>
          <a:xfrm>
            <a:off x="4926600" y="2462700"/>
            <a:ext cx="12261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What is the source?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4493996" y="5287096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32"/>
          <p:cNvSpPr txBox="1"/>
          <p:nvPr/>
        </p:nvSpPr>
        <p:spPr>
          <a:xfrm>
            <a:off x="4331400" y="4317851"/>
            <a:ext cx="1821300" cy="11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Any other sources carrying the story?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-15225" y="857250"/>
            <a:ext cx="9159299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4300" b="1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REAL </a:t>
            </a:r>
            <a:r>
              <a:rPr lang="en-GB" sz="43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checks</a:t>
            </a:r>
            <a:endParaRPr sz="43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1" name="Google Shape;35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1" y="1572451"/>
            <a:ext cx="8839201" cy="44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316" y="5994318"/>
            <a:ext cx="1971330" cy="414375"/>
          </a:xfrm>
          <a:prstGeom prst="rect">
            <a:avLst/>
          </a:prstGeom>
        </p:spPr>
      </p:pic>
      <p:pic>
        <p:nvPicPr>
          <p:cNvPr id="15" name="Google Shape;1010;ge2286a765b_0_1276">
            <a:extLst>
              <a:ext uri="{FF2B5EF4-FFF2-40B4-BE49-F238E27FC236}">
                <a16:creationId xmlns:a16="http://schemas.microsoft.com/office/drawing/2014/main" id="{0EEBF70E-444C-4C16-891A-7B9375066D0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18316" y="6453336"/>
            <a:ext cx="1827314" cy="126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 txBox="1"/>
          <p:nvPr/>
        </p:nvSpPr>
        <p:spPr>
          <a:xfrm>
            <a:off x="6405274" y="4797069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6556617" y="3705559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5321629" y="5384794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581" y="5877774"/>
            <a:ext cx="1658701" cy="348660"/>
          </a:xfrm>
          <a:prstGeom prst="rect">
            <a:avLst/>
          </a:prstGeom>
        </p:spPr>
      </p:pic>
      <p:pic>
        <p:nvPicPr>
          <p:cNvPr id="3" name="Graphic 2" descr="Share with solid fill">
            <a:extLst>
              <a:ext uri="{FF2B5EF4-FFF2-40B4-BE49-F238E27FC236}">
                <a16:creationId xmlns:a16="http://schemas.microsoft.com/office/drawing/2014/main" id="{2E73B139-0560-8742-9A6B-47F383116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03848" y="1410770"/>
            <a:ext cx="3518733" cy="3518733"/>
          </a:xfrm>
          <a:prstGeom prst="rect">
            <a:avLst/>
          </a:prstGeom>
        </p:spPr>
      </p:pic>
      <p:pic>
        <p:nvPicPr>
          <p:cNvPr id="26" name="Graphic 25" descr="Share with solid fill">
            <a:extLst>
              <a:ext uri="{FF2B5EF4-FFF2-40B4-BE49-F238E27FC236}">
                <a16:creationId xmlns:a16="http://schemas.microsoft.com/office/drawing/2014/main" id="{76ABBCFB-C9FF-214E-BB29-A0A05849A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47394" y="1363961"/>
            <a:ext cx="2031994" cy="2031994"/>
          </a:xfrm>
          <a:prstGeom prst="rect">
            <a:avLst/>
          </a:prstGeom>
        </p:spPr>
      </p:pic>
      <p:pic>
        <p:nvPicPr>
          <p:cNvPr id="29" name="Graphic 28" descr="Share with solid fill">
            <a:extLst>
              <a:ext uri="{FF2B5EF4-FFF2-40B4-BE49-F238E27FC236}">
                <a16:creationId xmlns:a16="http://schemas.microsoft.com/office/drawing/2014/main" id="{7A1749C9-7682-D748-A159-C8EF5E75D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3380" y="1331963"/>
            <a:ext cx="1220257" cy="1220257"/>
          </a:xfrm>
          <a:prstGeom prst="rect">
            <a:avLst/>
          </a:prstGeom>
        </p:spPr>
      </p:pic>
      <p:pic>
        <p:nvPicPr>
          <p:cNvPr id="34" name="Graphic 33" descr="Share with solid fill">
            <a:extLst>
              <a:ext uri="{FF2B5EF4-FFF2-40B4-BE49-F238E27FC236}">
                <a16:creationId xmlns:a16="http://schemas.microsoft.com/office/drawing/2014/main" id="{1B2455C5-6517-C94A-AA9C-6A4967424D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796" y="1884500"/>
            <a:ext cx="2510701" cy="2510701"/>
          </a:xfrm>
          <a:prstGeom prst="rect">
            <a:avLst/>
          </a:prstGeom>
        </p:spPr>
      </p:pic>
      <p:pic>
        <p:nvPicPr>
          <p:cNvPr id="35" name="Graphic 34" descr="Share with solid fill">
            <a:extLst>
              <a:ext uri="{FF2B5EF4-FFF2-40B4-BE49-F238E27FC236}">
                <a16:creationId xmlns:a16="http://schemas.microsoft.com/office/drawing/2014/main" id="{2A396157-3610-D54C-9F3E-67DB354D53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9523" y="2127258"/>
            <a:ext cx="505401" cy="505401"/>
          </a:xfrm>
          <a:prstGeom prst="rect">
            <a:avLst/>
          </a:prstGeom>
        </p:spPr>
      </p:pic>
      <p:pic>
        <p:nvPicPr>
          <p:cNvPr id="38" name="Graphic 37" descr="Share with solid fill">
            <a:extLst>
              <a:ext uri="{FF2B5EF4-FFF2-40B4-BE49-F238E27FC236}">
                <a16:creationId xmlns:a16="http://schemas.microsoft.com/office/drawing/2014/main" id="{C78D9CA5-4E19-874C-B523-1F4D5155E5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18745" y="1505349"/>
            <a:ext cx="505401" cy="505401"/>
          </a:xfrm>
          <a:prstGeom prst="rect">
            <a:avLst/>
          </a:prstGeom>
        </p:spPr>
      </p:pic>
      <p:pic>
        <p:nvPicPr>
          <p:cNvPr id="42" name="Graphic 41" descr="Share with solid fill">
            <a:extLst>
              <a:ext uri="{FF2B5EF4-FFF2-40B4-BE49-F238E27FC236}">
                <a16:creationId xmlns:a16="http://schemas.microsoft.com/office/drawing/2014/main" id="{E244D663-CC26-EA4F-B81C-53B10C421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92580" y="2959021"/>
            <a:ext cx="2031994" cy="2031994"/>
          </a:xfrm>
          <a:prstGeom prst="rect">
            <a:avLst/>
          </a:prstGeom>
        </p:spPr>
      </p:pic>
      <p:pic>
        <p:nvPicPr>
          <p:cNvPr id="43" name="Graphic 42" descr="Share with solid fill">
            <a:extLst>
              <a:ext uri="{FF2B5EF4-FFF2-40B4-BE49-F238E27FC236}">
                <a16:creationId xmlns:a16="http://schemas.microsoft.com/office/drawing/2014/main" id="{FE489BA9-D5D6-D647-901D-58641C61D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7917" y="2175698"/>
            <a:ext cx="1220257" cy="1220257"/>
          </a:xfrm>
          <a:prstGeom prst="rect">
            <a:avLst/>
          </a:prstGeom>
        </p:spPr>
      </p:pic>
      <p:pic>
        <p:nvPicPr>
          <p:cNvPr id="44" name="Graphic 43" descr="Share with solid fill">
            <a:extLst>
              <a:ext uri="{FF2B5EF4-FFF2-40B4-BE49-F238E27FC236}">
                <a16:creationId xmlns:a16="http://schemas.microsoft.com/office/drawing/2014/main" id="{3471F88E-8405-664E-BCD0-AE49512EC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48793" y="2966446"/>
            <a:ext cx="1220257" cy="1220257"/>
          </a:xfrm>
          <a:prstGeom prst="rect">
            <a:avLst/>
          </a:prstGeom>
        </p:spPr>
      </p:pic>
      <p:pic>
        <p:nvPicPr>
          <p:cNvPr id="45" name="Graphic 44" descr="Share with solid fill">
            <a:extLst>
              <a:ext uri="{FF2B5EF4-FFF2-40B4-BE49-F238E27FC236}">
                <a16:creationId xmlns:a16="http://schemas.microsoft.com/office/drawing/2014/main" id="{1724A3EC-DFA4-FC42-921B-545B3CC4E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7638" y="3785073"/>
            <a:ext cx="1220257" cy="1220257"/>
          </a:xfrm>
          <a:prstGeom prst="rect">
            <a:avLst/>
          </a:prstGeom>
        </p:spPr>
      </p:pic>
      <p:pic>
        <p:nvPicPr>
          <p:cNvPr id="46" name="Graphic 45" descr="Share with solid fill">
            <a:extLst>
              <a:ext uri="{FF2B5EF4-FFF2-40B4-BE49-F238E27FC236}">
                <a16:creationId xmlns:a16="http://schemas.microsoft.com/office/drawing/2014/main" id="{2F9BA7B4-D1D0-4842-8E97-CD713F6E7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27694" y="1208237"/>
            <a:ext cx="499522" cy="4995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D9A736-35D1-A247-8BEF-C667647B9098}"/>
              </a:ext>
            </a:extLst>
          </p:cNvPr>
          <p:cNvSpPr txBox="1"/>
          <p:nvPr/>
        </p:nvSpPr>
        <p:spPr>
          <a:xfrm>
            <a:off x="753934" y="476672"/>
            <a:ext cx="51051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Share or Don’t Share?</a:t>
            </a:r>
          </a:p>
        </p:txBody>
      </p:sp>
      <p:pic>
        <p:nvPicPr>
          <p:cNvPr id="18" name="Google Shape;1010;ge2286a765b_0_1276">
            <a:extLst>
              <a:ext uri="{FF2B5EF4-FFF2-40B4-BE49-F238E27FC236}">
                <a16:creationId xmlns:a16="http://schemas.microsoft.com/office/drawing/2014/main" id="{5E465365-7D03-4EA3-B94E-8D7ADA861E0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22581" y="6345068"/>
            <a:ext cx="2163672" cy="173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783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 txBox="1"/>
          <p:nvPr/>
        </p:nvSpPr>
        <p:spPr>
          <a:xfrm>
            <a:off x="6405274" y="4797069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6556617" y="3705559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5321629" y="5384794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raphic 5" descr="Share with solid fill">
            <a:extLst>
              <a:ext uri="{FF2B5EF4-FFF2-40B4-BE49-F238E27FC236}">
                <a16:creationId xmlns:a16="http://schemas.microsoft.com/office/drawing/2014/main" id="{F56FED3D-7887-0B49-BC99-0238F546C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7796" y="1884500"/>
            <a:ext cx="2510701" cy="25107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1FA208-B781-3C4D-8FC1-6689BA436BF8}"/>
              </a:ext>
            </a:extLst>
          </p:cNvPr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 </a:t>
            </a:r>
            <a:endParaRPr lang="en-US" dirty="0"/>
          </a:p>
        </p:txBody>
      </p:sp>
      <p:pic>
        <p:nvPicPr>
          <p:cNvPr id="4" name="Picture 3" descr="A person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33618CE8-2BB9-9045-BCF4-72B928AD3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44" y="206150"/>
            <a:ext cx="5499100" cy="5867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BF165C-FA2F-4E91-B4CC-AEB6B5BC5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445" y="206150"/>
            <a:ext cx="1975275" cy="414564"/>
          </a:xfrm>
          <a:prstGeom prst="rect">
            <a:avLst/>
          </a:prstGeom>
        </p:spPr>
      </p:pic>
      <p:pic>
        <p:nvPicPr>
          <p:cNvPr id="10" name="Google Shape;1010;ge2286a765b_0_1276">
            <a:extLst>
              <a:ext uri="{FF2B5EF4-FFF2-40B4-BE49-F238E27FC236}">
                <a16:creationId xmlns:a16="http://schemas.microsoft.com/office/drawing/2014/main" id="{E77773A5-9434-4248-A0CA-53E44197F2A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7656" y="764704"/>
            <a:ext cx="1827314" cy="126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2198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 txBox="1"/>
          <p:nvPr/>
        </p:nvSpPr>
        <p:spPr>
          <a:xfrm>
            <a:off x="6405274" y="4797069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6556617" y="3705559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5321629" y="5384794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05" y="359517"/>
            <a:ext cx="1585056" cy="3331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1FA208-B781-3C4D-8FC1-6689BA436BF8}"/>
              </a:ext>
            </a:extLst>
          </p:cNvPr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 </a:t>
            </a:r>
            <a:endParaRPr lang="en-US" dirty="0"/>
          </a:p>
        </p:txBody>
      </p:sp>
      <p:pic>
        <p:nvPicPr>
          <p:cNvPr id="5" name="Picture 4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6B020DFC-4237-A249-99D9-23F6F087D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05" y="2179689"/>
            <a:ext cx="8520555" cy="3593005"/>
          </a:xfrm>
          <a:prstGeom prst="rect">
            <a:avLst/>
          </a:prstGeom>
        </p:spPr>
      </p:pic>
      <p:pic>
        <p:nvPicPr>
          <p:cNvPr id="8" name="Google Shape;1010;ge2286a765b_0_1276">
            <a:extLst>
              <a:ext uri="{FF2B5EF4-FFF2-40B4-BE49-F238E27FC236}">
                <a16:creationId xmlns:a16="http://schemas.microsoft.com/office/drawing/2014/main" id="{AB499CA0-242A-42B3-B533-3C451E0623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5548" y="752126"/>
            <a:ext cx="1827314" cy="126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5274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 txBox="1"/>
          <p:nvPr/>
        </p:nvSpPr>
        <p:spPr>
          <a:xfrm>
            <a:off x="6405274" y="4797069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6556617" y="3705559"/>
            <a:ext cx="13560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 around, use your knowledge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2"/>
          <p:cNvSpPr txBox="1"/>
          <p:nvPr/>
        </p:nvSpPr>
        <p:spPr>
          <a:xfrm>
            <a:off x="5321629" y="5384794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305805"/>
            <a:ext cx="2183146" cy="458899"/>
          </a:xfrm>
          <a:prstGeom prst="rect">
            <a:avLst/>
          </a:prstGeom>
        </p:spPr>
      </p:pic>
      <p:pic>
        <p:nvPicPr>
          <p:cNvPr id="6" name="Graphic 5" descr="Share with solid fill">
            <a:extLst>
              <a:ext uri="{FF2B5EF4-FFF2-40B4-BE49-F238E27FC236}">
                <a16:creationId xmlns:a16="http://schemas.microsoft.com/office/drawing/2014/main" id="{F56FED3D-7887-0B49-BC99-0238F546C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796" y="1884500"/>
            <a:ext cx="2510701" cy="25107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1FA208-B781-3C4D-8FC1-6689BA436BF8}"/>
              </a:ext>
            </a:extLst>
          </p:cNvPr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 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6C1660-6DCE-A140-97B2-02BFE4035ECD}"/>
              </a:ext>
            </a:extLst>
          </p:cNvPr>
          <p:cNvSpPr txBox="1"/>
          <p:nvPr/>
        </p:nvSpPr>
        <p:spPr>
          <a:xfrm>
            <a:off x="3478713" y="1443401"/>
            <a:ext cx="56652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Everything you </a:t>
            </a:r>
          </a:p>
          <a:p>
            <a:pPr algn="ctr"/>
            <a:r>
              <a:rPr lang="en-US" sz="4800" dirty="0"/>
              <a:t>need to boost your immunity </a:t>
            </a:r>
          </a:p>
          <a:p>
            <a:pPr algn="ctr"/>
            <a:r>
              <a:rPr lang="en-US" sz="4800" dirty="0"/>
              <a:t>against Covid-19 </a:t>
            </a:r>
          </a:p>
          <a:p>
            <a:pPr algn="ctr"/>
            <a:r>
              <a:rPr lang="en-US" sz="4800" dirty="0"/>
              <a:t>can be found</a:t>
            </a:r>
          </a:p>
          <a:p>
            <a:pPr algn="ctr"/>
            <a:r>
              <a:rPr lang="en-US" sz="4800" dirty="0"/>
              <a:t>in your kitchen.</a:t>
            </a:r>
          </a:p>
        </p:txBody>
      </p:sp>
      <p:pic>
        <p:nvPicPr>
          <p:cNvPr id="10" name="Graphic 9" descr="Online Network with solid fill">
            <a:extLst>
              <a:ext uri="{FF2B5EF4-FFF2-40B4-BE49-F238E27FC236}">
                <a16:creationId xmlns:a16="http://schemas.microsoft.com/office/drawing/2014/main" id="{A8AF12C8-4EEB-4A4E-8E36-FF767C1769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38627" y="150385"/>
            <a:ext cx="1293016" cy="1293016"/>
          </a:xfrm>
          <a:prstGeom prst="rect">
            <a:avLst/>
          </a:prstGeom>
        </p:spPr>
      </p:pic>
      <p:pic>
        <p:nvPicPr>
          <p:cNvPr id="11" name="Google Shape;1010;ge2286a765b_0_1276">
            <a:extLst>
              <a:ext uri="{FF2B5EF4-FFF2-40B4-BE49-F238E27FC236}">
                <a16:creationId xmlns:a16="http://schemas.microsoft.com/office/drawing/2014/main" id="{241A3B4F-81D7-4B99-948B-2BE53CE77A6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2801" y="796893"/>
            <a:ext cx="2771396" cy="178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7710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858" y="298488"/>
            <a:ext cx="4842284" cy="1017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026598" y="1844824"/>
            <a:ext cx="50656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Social Media </a:t>
            </a:r>
          </a:p>
          <a:p>
            <a:pPr algn="ctr"/>
            <a:r>
              <a:rPr lang="en-US" sz="4800" dirty="0"/>
              <a:t>mind your manners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Thinking Face Emoji">
                <a:extLst>
                  <a:ext uri="{FF2B5EF4-FFF2-40B4-BE49-F238E27FC236}">
                    <a16:creationId xmlns:a16="http://schemas.microsoft.com/office/drawing/2014/main" id="{46811F3E-ED7F-7142-B929-857C6C1C7A4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52779433"/>
                  </p:ext>
                </p:extLst>
              </p:nvPr>
            </p:nvGraphicFramePr>
            <p:xfrm>
              <a:off x="6300192" y="3717032"/>
              <a:ext cx="2409691" cy="2206769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2409691" cy="2206769"/>
                    </a:xfrm>
                    <a:prstGeom prst="rect">
                      <a:avLst/>
                    </a:prstGeom>
                  </am3d:spPr>
                  <am3d:camera>
                    <am3d:pos x="0" y="0" z="7833596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9687" d="1000000"/>
                    <am3d:preTrans dx="3" dy="-16951004" dz="-1048983"/>
                    <am3d:scale>
                      <am3d:sx n="1000000" d="1000000"/>
                      <am3d:sy n="1000000" d="1000000"/>
                      <am3d:sz n="1000000" d="1000000"/>
                    </am3d:scale>
                    <am3d:rot ax="148052" ay="-757775" az="-32383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90623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Thinking Face Emoji">
                <a:extLst>
                  <a:ext uri="{FF2B5EF4-FFF2-40B4-BE49-F238E27FC236}">
                    <a16:creationId xmlns:a16="http://schemas.microsoft.com/office/drawing/2014/main" id="{46811F3E-ED7F-7142-B929-857C6C1C7A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00192" y="3717032"/>
                <a:ext cx="2409691" cy="2206769"/>
              </a:xfrm>
              <a:prstGeom prst="rect">
                <a:avLst/>
              </a:prstGeom>
            </p:spPr>
          </p:pic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8D439CC2-22A2-4A03-8E77-5F2A471E9F4E}"/>
              </a:ext>
            </a:extLst>
          </p:cNvPr>
          <p:cNvSpPr/>
          <p:nvPr/>
        </p:nvSpPr>
        <p:spPr>
          <a:xfrm>
            <a:off x="827584" y="374419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© BBC 2022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These workshops and slides are for educational and private study use only.  They are not for resale or commercial and/or online distribution.      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if you wish to use the workshops and slides for any other purpose, please contact marie.helly@bbc.co.uk</a:t>
            </a:r>
          </a:p>
        </p:txBody>
      </p:sp>
    </p:spTree>
    <p:extLst>
      <p:ext uri="{BB962C8B-B14F-4D97-AF65-F5344CB8AC3E}">
        <p14:creationId xmlns:p14="http://schemas.microsoft.com/office/powerpoint/2010/main" val="3442331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On-screen Show (4:3)</PresentationFormat>
  <Paragraphs>75</Paragraphs>
  <Slides>9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Janette Ballard-NCA</dc:creator>
  <cp:lastModifiedBy>Marie Helly</cp:lastModifiedBy>
  <cp:revision>17</cp:revision>
  <dcterms:created xsi:type="dcterms:W3CDTF">2018-03-14T09:07:56Z</dcterms:created>
  <dcterms:modified xsi:type="dcterms:W3CDTF">2022-04-11T15:26:47Z</dcterms:modified>
</cp:coreProperties>
</file>