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1.xml" ContentType="application/vnd.openxmlformats-officedocument.presentationml.notesSlide+xml"/>
  <Override PartName="/ppt/comments/comment3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88" r:id="rId3"/>
    <p:sldId id="267" r:id="rId4"/>
    <p:sldId id="298" r:id="rId5"/>
    <p:sldId id="269" r:id="rId6"/>
    <p:sldId id="270" r:id="rId7"/>
    <p:sldId id="307" r:id="rId8"/>
    <p:sldId id="301" r:id="rId9"/>
    <p:sldId id="304" r:id="rId10"/>
    <p:sldId id="305" r:id="rId11"/>
    <p:sldId id="30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aron Stokes" initials="SS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24"/>
    <p:restoredTop sz="91617" autoAdjust="0"/>
  </p:normalViewPr>
  <p:slideViewPr>
    <p:cSldViewPr>
      <p:cViewPr varScale="1">
        <p:scale>
          <a:sx n="52" d="100"/>
          <a:sy n="52" d="100"/>
        </p:scale>
        <p:origin x="648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1-14T13:25:18.982" idx="1">
    <p:pos x="10" y="10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1-14T13:25:18.982" idx="3">
    <p:pos x="10" y="10"/>
    <p:text/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1-14T13:25:18.982" idx="5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685C0-5388-41A4-8E8F-4E298F16CAD8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99DD2-B210-4B59-8AE1-57438B4474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513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1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</a:p>
          <a:p>
            <a:r>
              <a:rPr lang="en-GB" sz="1200" b="0" i="1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your start slide.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68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</a:p>
          <a:p>
            <a:r>
              <a:rPr lang="en-GB" sz="1200" b="1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main take away is that one number is never enough to tell a story. It needs context, to be put into a bigger picture.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093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1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</a:t>
            </a:r>
          </a:p>
          <a:p>
            <a:r>
              <a:rPr lang="en-GB" sz="1200" b="1" i="1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you!</a:t>
            </a:r>
            <a:endParaRPr lang="en-GB" sz="1200" b="1" i="1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202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These are the REAL checks. These questions can help us to spot fake news. 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R = is it real?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E = Evidence, what evidence is there?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A = Ask questions, ask around and add it up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L = Look around, are there other sources carrying this story.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endParaRPr lang="en-GB" sz="12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These questions can be used with stories about numbers too. Because numbers can trick us or be used to to trick us, just like words.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818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99DD2-B210-4B59-8AE1-57438B44741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06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SCRIPT</a:t>
            </a:r>
          </a:p>
          <a:p>
            <a:r>
              <a:rPr lang="en-US" b="0" dirty="0"/>
              <a:t>OK. L</a:t>
            </a:r>
            <a:r>
              <a:rPr lang="en-US" b="0" baseline="0" dirty="0"/>
              <a:t>et’s say you want to play the lottery and win a big jackpot of cash. From the numbers 1-49 you have to chose 6 numbers, and if they are all correct, then you with the Jackpot! </a:t>
            </a:r>
          </a:p>
          <a:p>
            <a:endParaRPr lang="en-US" b="0" baseline="0" dirty="0"/>
          </a:p>
          <a:p>
            <a:r>
              <a:rPr lang="en-US" b="0" baseline="0" dirty="0"/>
              <a:t>Then you get a what’s app message saying your chances of winning the lottery would improve by 100% by doing one simple thing - 100 star jumps every day </a:t>
            </a:r>
            <a:r>
              <a:rPr lang="mr-IN" b="0" baseline="0" dirty="0"/>
              <a:t>–</a:t>
            </a:r>
            <a:r>
              <a:rPr lang="en-US" b="0" baseline="0" dirty="0"/>
              <a:t> yes, just to increase your chance of becoming a millionaire by 100%, 100 star jumps a day. Who would do it?</a:t>
            </a:r>
          </a:p>
          <a:p>
            <a:endParaRPr lang="en-US" b="0" baseline="0" dirty="0"/>
          </a:p>
          <a:p>
            <a:r>
              <a:rPr lang="en-US" b="0" baseline="0" dirty="0"/>
              <a:t>[CLICK] What if you then got another what’s app message to say all you had to do was eat snails? To improve your chances of winning the lottery by 100% you have to eat snails. Still keen? Who would do it?</a:t>
            </a:r>
          </a:p>
          <a:p>
            <a:endParaRPr lang="en-US" b="0" baseline="0" dirty="0"/>
          </a:p>
          <a:p>
            <a:r>
              <a:rPr lang="en-US" b="0" baseline="0" dirty="0"/>
              <a:t>OK let’s look at it!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9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SCRIPT</a:t>
            </a:r>
          </a:p>
          <a:p>
            <a:r>
              <a:rPr lang="en-US" b="0" dirty="0"/>
              <a:t>By one calculation, your chances of winning – of getting all six numbers, chosen from 1-49 correct - are: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in 13,983,816 or approximately 1 in 14 million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lain"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Increasing your chances by 100% increases this number here on the left, and increase of 100% on 1 is</a:t>
            </a:r>
            <a:r>
              <a:rPr lang="mr-IN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..2.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So all of you willing to eat snails, you haven’t increased your chances very much.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 to this is understanding numbers in their full context. Numbers rarely mean much on their own.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**How else could we have spotted that this story was not true?**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1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86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doing these REAL checks we may have spotted it was not true, without having to do the maths.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R = is it real? Could that be true? Whatever could the connection be between eating snails and the lottery?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E = Evidence, what evidence is there? Does the story offer you any evidence to back up what it’s saying?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A = Ask questions, ask around and add it up. 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L = Look around, are there other sources carrying this story. If the story was true, wouldn’t you have found it in other places?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endParaRPr lang="en-GB" sz="12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n-GB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5442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SCRIPT</a:t>
            </a:r>
            <a:r>
              <a:rPr lang="en-US" dirty="0"/>
              <a:t>: One number is unlikely to ever tell you the whole story. </a:t>
            </a:r>
          </a:p>
          <a:p>
            <a:r>
              <a:rPr lang="en-US" dirty="0"/>
              <a:t>How does this story make you feel? Is this a good result or a bad result? Do you know people who passed or people who didn’t? Could it be true? How likely is this to be true?</a:t>
            </a:r>
          </a:p>
          <a:p>
            <a:r>
              <a:rPr lang="en-US" dirty="0"/>
              <a:t>What do you need to know to make sense of that number – 60%? [Let students answer. Answers that are helpful may include; what was last year’s result? What is average? Is it better or worse than ‘average’? Which exams? Which students?]</a:t>
            </a:r>
          </a:p>
          <a:p>
            <a:r>
              <a:rPr lang="en-US" dirty="0"/>
              <a:t>CLICK: Last year 80% of school students passed their end of year exams. What do you think now? [Let students answer]</a:t>
            </a:r>
          </a:p>
          <a:p>
            <a:r>
              <a:rPr lang="en-US" dirty="0"/>
              <a:t>CLICK: And now this answer. Does this change anything for you about how you see the first statement?</a:t>
            </a:r>
          </a:p>
          <a:p>
            <a:endParaRPr lang="en-US" dirty="0"/>
          </a:p>
          <a:p>
            <a:r>
              <a:rPr lang="en-US" dirty="0"/>
              <a:t>These two statements help us understand the number better, because they provide context. </a:t>
            </a:r>
          </a:p>
          <a:p>
            <a:r>
              <a:rPr lang="en-US" dirty="0"/>
              <a:t>The first sentence only gave us one number – it wasn’t enough context to really understand the story.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99DD2-B210-4B59-8AE1-57438B44741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10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SCRIPT</a:t>
            </a:r>
            <a:r>
              <a:rPr lang="en-US" dirty="0"/>
              <a:t>: Let’s go back to the original sentence. CLICK: Now look at this one; what’s the difference? What does that one word do? Or try to do?</a:t>
            </a:r>
          </a:p>
          <a:p>
            <a:r>
              <a:rPr lang="en-US" dirty="0"/>
              <a:t>CLICK: And now this one, what is different here? What is the message it is perhaps trying to convey?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99DD2-B210-4B59-8AE1-57438B44741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319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329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38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819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413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47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348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067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832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346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80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063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53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2.xml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3.xml"/><Relationship Id="rId5" Type="http://schemas.openxmlformats.org/officeDocument/2006/relationships/image" Target="../media/image12.pn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A2B33E-F704-8149-9ACE-03058B4A4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3753" y="6165305"/>
            <a:ext cx="1712839" cy="3600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3BC068-CEAC-1249-B16A-DDDA1279A049}"/>
              </a:ext>
            </a:extLst>
          </p:cNvPr>
          <p:cNvSpPr txBox="1"/>
          <p:nvPr/>
        </p:nvSpPr>
        <p:spPr>
          <a:xfrm>
            <a:off x="2502831" y="1900423"/>
            <a:ext cx="40106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accent2"/>
                </a:solidFill>
              </a:rPr>
              <a:t>REAL</a:t>
            </a:r>
            <a:r>
              <a:rPr lang="en-US" sz="4800" dirty="0"/>
              <a:t> numbers!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921C48-400F-3146-9154-81753E35EA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831" y="3212976"/>
            <a:ext cx="3816424" cy="21467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FDF4B2-232D-47E9-867F-5BCA6EA0E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331639" y="990015"/>
            <a:ext cx="5904657" cy="66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227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3BC068-CEAC-1249-B16A-DDDA1279A049}"/>
              </a:ext>
            </a:extLst>
          </p:cNvPr>
          <p:cNvSpPr txBox="1"/>
          <p:nvPr/>
        </p:nvSpPr>
        <p:spPr>
          <a:xfrm>
            <a:off x="756793" y="386597"/>
            <a:ext cx="835292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Remember; </a:t>
            </a:r>
          </a:p>
          <a:p>
            <a:endParaRPr lang="en-US" sz="1200" b="1" dirty="0"/>
          </a:p>
          <a:p>
            <a:r>
              <a:rPr lang="en-US" sz="3600" dirty="0"/>
              <a:t>- use your REAL questions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one number is not enough 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- each number needs context.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921C48-400F-3146-9154-81753E35EA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788" y="3289073"/>
            <a:ext cx="3816424" cy="21467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64C4F9-104E-3F41-9B8F-A5CCF001FF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4248" y="5841388"/>
            <a:ext cx="2016478" cy="4238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6F4917-B5D0-42A0-8735-9DD867F2BB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4247" y="6424469"/>
            <a:ext cx="2016478" cy="12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58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A2B33E-F704-8149-9ACE-03058B4A4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0644" y="5949280"/>
            <a:ext cx="1799618" cy="3782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3BC068-CEAC-1249-B16A-DDDA1279A049}"/>
              </a:ext>
            </a:extLst>
          </p:cNvPr>
          <p:cNvSpPr txBox="1"/>
          <p:nvPr/>
        </p:nvSpPr>
        <p:spPr>
          <a:xfrm>
            <a:off x="2339752" y="620688"/>
            <a:ext cx="40106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accent2"/>
                </a:solidFill>
              </a:rPr>
              <a:t>REAL</a:t>
            </a:r>
            <a:r>
              <a:rPr lang="en-US" sz="4800" dirty="0"/>
              <a:t> numbers!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921C48-400F-3146-9154-81753E35EA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313" y="1628800"/>
            <a:ext cx="4164022" cy="2342263"/>
          </a:xfrm>
          <a:prstGeom prst="rect">
            <a:avLst/>
          </a:prstGeom>
        </p:spPr>
      </p:pic>
      <p:pic>
        <p:nvPicPr>
          <p:cNvPr id="5" name="Google Shape;1010;ge2286a765b_0_1276">
            <a:extLst>
              <a:ext uri="{FF2B5EF4-FFF2-40B4-BE49-F238E27FC236}">
                <a16:creationId xmlns:a16="http://schemas.microsoft.com/office/drawing/2014/main" id="{1BD2DF62-1A5D-47F2-818F-14CD35213DC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70644" y="6471578"/>
            <a:ext cx="1984268" cy="14401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1AE678-C603-4EB3-9828-E5AD5C845DE8}"/>
              </a:ext>
            </a:extLst>
          </p:cNvPr>
          <p:cNvSpPr txBox="1"/>
          <p:nvPr/>
        </p:nvSpPr>
        <p:spPr>
          <a:xfrm>
            <a:off x="2305631" y="4289181"/>
            <a:ext cx="44346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© BBC 2022</a:t>
            </a:r>
            <a:endParaRPr lang="en-GB" dirty="0"/>
          </a:p>
          <a:p>
            <a:r>
              <a:rPr lang="en-GB" b="1" dirty="0"/>
              <a:t>These workshops and slides are for educational and private study use only.  They are not for resale or commercial and/or online distribution.      </a:t>
            </a:r>
            <a:endParaRPr lang="en-GB" dirty="0"/>
          </a:p>
          <a:p>
            <a:r>
              <a:rPr lang="en-GB" b="1" dirty="0"/>
              <a:t>if you wish to use the workshops and slides for any other purpose, please contact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6357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2"/>
          <p:cNvSpPr/>
          <p:nvPr/>
        </p:nvSpPr>
        <p:spPr>
          <a:xfrm>
            <a:off x="211675" y="-493900"/>
            <a:ext cx="381000" cy="360000"/>
          </a:xfrm>
          <a:prstGeom prst="sun">
            <a:avLst>
              <a:gd name="adj" fmla="val 25000"/>
            </a:avLst>
          </a:prstGeom>
          <a:solidFill>
            <a:srgbClr val="EEEEEE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1" name="Google Shape;34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3501" y="1673275"/>
            <a:ext cx="7174801" cy="4202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2"/>
          <p:cNvSpPr txBox="1"/>
          <p:nvPr/>
        </p:nvSpPr>
        <p:spPr>
          <a:xfrm>
            <a:off x="2448257" y="1823613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REAL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32"/>
          <p:cNvSpPr txBox="1"/>
          <p:nvPr/>
        </p:nvSpPr>
        <p:spPr>
          <a:xfrm>
            <a:off x="2951950" y="2535125"/>
            <a:ext cx="1719600" cy="10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Is it real?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32"/>
          <p:cNvSpPr txBox="1"/>
          <p:nvPr/>
        </p:nvSpPr>
        <p:spPr>
          <a:xfrm>
            <a:off x="2448257" y="5287100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 IT ALL UP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32"/>
          <p:cNvSpPr txBox="1"/>
          <p:nvPr/>
        </p:nvSpPr>
        <p:spPr>
          <a:xfrm>
            <a:off x="2599600" y="4195590"/>
            <a:ext cx="1356000" cy="15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Ask around, use your knowledge</a:t>
            </a:r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32"/>
          <p:cNvSpPr txBox="1"/>
          <p:nvPr/>
        </p:nvSpPr>
        <p:spPr>
          <a:xfrm>
            <a:off x="4494007" y="1823613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EVIDENCE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32"/>
          <p:cNvSpPr txBox="1"/>
          <p:nvPr/>
        </p:nvSpPr>
        <p:spPr>
          <a:xfrm>
            <a:off x="4926600" y="2462700"/>
            <a:ext cx="12261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What is the source?</a:t>
            </a:r>
            <a:endParaRPr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32"/>
          <p:cNvSpPr txBox="1"/>
          <p:nvPr/>
        </p:nvSpPr>
        <p:spPr>
          <a:xfrm>
            <a:off x="4493996" y="5287096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LOOK AROUND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32"/>
          <p:cNvSpPr txBox="1"/>
          <p:nvPr/>
        </p:nvSpPr>
        <p:spPr>
          <a:xfrm>
            <a:off x="4331400" y="4317851"/>
            <a:ext cx="1821300" cy="11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-GB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Any other sources carrying the story?</a:t>
            </a:r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32"/>
          <p:cNvSpPr txBox="1"/>
          <p:nvPr/>
        </p:nvSpPr>
        <p:spPr>
          <a:xfrm>
            <a:off x="-15225" y="857250"/>
            <a:ext cx="9159299" cy="7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4300" b="1" dirty="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REAL </a:t>
            </a:r>
            <a:r>
              <a:rPr lang="en-GB" sz="43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checks</a:t>
            </a:r>
            <a:endParaRPr sz="4300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1" name="Google Shape;351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1" y="1572451"/>
            <a:ext cx="8839201" cy="44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42CB3E-F6F1-C74E-9605-4B5091DDB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104" y="265406"/>
            <a:ext cx="1712648" cy="36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FFC6AF2-18DD-42D3-9503-8774C0B737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209" y="690945"/>
            <a:ext cx="1737511" cy="1828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BC School Report Fake News Animation_BBC Logo Version_Viewing Copy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013" y="188640"/>
            <a:ext cx="8916483" cy="50155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F50918-4145-B74F-9F98-970DAE07C8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5575" y="5811919"/>
            <a:ext cx="1944216" cy="4086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1380D5-E977-4945-8666-88EE0C9BE2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5575" y="6220595"/>
            <a:ext cx="1737511" cy="18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1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3A0F12-8B89-B24B-9999-F510E9046A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115" y="2620363"/>
            <a:ext cx="6127949" cy="34469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73D42D-8D00-3241-BBBF-D27AB44FA9D2}"/>
              </a:ext>
            </a:extLst>
          </p:cNvPr>
          <p:cNvSpPr txBox="1"/>
          <p:nvPr/>
        </p:nvSpPr>
        <p:spPr>
          <a:xfrm>
            <a:off x="1272667" y="1290015"/>
            <a:ext cx="65986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Are these numbers REAL?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CBAA78-B32C-494A-87B6-C876AA33C0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466" y="233594"/>
            <a:ext cx="1728191" cy="3632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1A68024-2F4D-4BBD-8D25-05FCA007F8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861" y="663640"/>
            <a:ext cx="1737511" cy="18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781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054" y="1210962"/>
            <a:ext cx="8130746" cy="1497958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9800" dirty="0"/>
              <a:t>100%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259" y="1661947"/>
            <a:ext cx="2924893" cy="19499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258" y="4100050"/>
            <a:ext cx="2924894" cy="19499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80677F-D143-C443-A231-5C2C6FB29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776" y="284385"/>
            <a:ext cx="1736583" cy="3650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FA5F25-1673-40F8-8AD0-1BE1DDD84F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776" y="689378"/>
            <a:ext cx="1736583" cy="18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10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55576" y="247293"/>
            <a:ext cx="712879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1:13,983,816</a:t>
            </a:r>
          </a:p>
          <a:p>
            <a:pPr algn="ctr"/>
            <a:r>
              <a:rPr lang="en-US" sz="2800" dirty="0"/>
              <a:t>or</a:t>
            </a:r>
          </a:p>
          <a:p>
            <a:pPr algn="ctr"/>
            <a:r>
              <a:rPr lang="en-US" sz="6600" dirty="0"/>
              <a:t>1:14,000,000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dirty="0"/>
              <a:t>100%</a:t>
            </a:r>
            <a:endParaRPr lang="en-US" sz="2800" dirty="0"/>
          </a:p>
          <a:p>
            <a:pPr algn="ctr"/>
            <a:endParaRPr lang="en-US" sz="2800" dirty="0"/>
          </a:p>
          <a:p>
            <a:pPr algn="ctr"/>
            <a:r>
              <a:rPr lang="en-US" sz="8800" dirty="0"/>
              <a:t>2:14,000,000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8B9933-6D3B-5748-8C8D-6AE6344C9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5996516"/>
            <a:ext cx="1800200" cy="378403"/>
          </a:xfrm>
          <a:prstGeom prst="rect">
            <a:avLst/>
          </a:prstGeom>
        </p:spPr>
      </p:pic>
      <p:pic>
        <p:nvPicPr>
          <p:cNvPr id="4" name="Google Shape;1010;ge2286a765b_0_1276">
            <a:extLst>
              <a:ext uri="{FF2B5EF4-FFF2-40B4-BE49-F238E27FC236}">
                <a16:creationId xmlns:a16="http://schemas.microsoft.com/office/drawing/2014/main" id="{F3FD4834-3F12-45DE-AC03-8162DEE1957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92280" y="6453336"/>
            <a:ext cx="1800200" cy="1573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15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2"/>
          <p:cNvSpPr/>
          <p:nvPr/>
        </p:nvSpPr>
        <p:spPr>
          <a:xfrm>
            <a:off x="211675" y="-493900"/>
            <a:ext cx="381000" cy="360000"/>
          </a:xfrm>
          <a:prstGeom prst="sun">
            <a:avLst>
              <a:gd name="adj" fmla="val 25000"/>
            </a:avLst>
          </a:prstGeom>
          <a:solidFill>
            <a:srgbClr val="EEEEEE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1" name="Google Shape;34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4149" y="1611665"/>
            <a:ext cx="7174801" cy="4202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2"/>
          <p:cNvSpPr txBox="1"/>
          <p:nvPr/>
        </p:nvSpPr>
        <p:spPr>
          <a:xfrm>
            <a:off x="2448257" y="1823613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REAL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32"/>
          <p:cNvSpPr txBox="1"/>
          <p:nvPr/>
        </p:nvSpPr>
        <p:spPr>
          <a:xfrm>
            <a:off x="2951950" y="2535125"/>
            <a:ext cx="1719600" cy="10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Is it real?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32"/>
          <p:cNvSpPr txBox="1"/>
          <p:nvPr/>
        </p:nvSpPr>
        <p:spPr>
          <a:xfrm>
            <a:off x="2448257" y="5287100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 IT ALL UP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32"/>
          <p:cNvSpPr txBox="1"/>
          <p:nvPr/>
        </p:nvSpPr>
        <p:spPr>
          <a:xfrm>
            <a:off x="2599600" y="4195590"/>
            <a:ext cx="1356000" cy="15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Ask around, use your knowledge</a:t>
            </a:r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32"/>
          <p:cNvSpPr txBox="1"/>
          <p:nvPr/>
        </p:nvSpPr>
        <p:spPr>
          <a:xfrm>
            <a:off x="4494007" y="1823613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EVIDENCE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32"/>
          <p:cNvSpPr txBox="1"/>
          <p:nvPr/>
        </p:nvSpPr>
        <p:spPr>
          <a:xfrm>
            <a:off x="4926600" y="2462700"/>
            <a:ext cx="12261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What is the source?</a:t>
            </a:r>
            <a:endParaRPr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32"/>
          <p:cNvSpPr txBox="1"/>
          <p:nvPr/>
        </p:nvSpPr>
        <p:spPr>
          <a:xfrm>
            <a:off x="4493996" y="5287096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LOOK AROUND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32"/>
          <p:cNvSpPr txBox="1"/>
          <p:nvPr/>
        </p:nvSpPr>
        <p:spPr>
          <a:xfrm>
            <a:off x="4331400" y="4317851"/>
            <a:ext cx="1821300" cy="11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-GB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Any other sources carrying the story?</a:t>
            </a:r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32"/>
          <p:cNvSpPr txBox="1"/>
          <p:nvPr/>
        </p:nvSpPr>
        <p:spPr>
          <a:xfrm>
            <a:off x="-15299" y="629265"/>
            <a:ext cx="9159299" cy="7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4300" b="1" dirty="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REAL </a:t>
            </a:r>
            <a:r>
              <a:rPr lang="en-GB" sz="4300" dirty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checks</a:t>
            </a:r>
            <a:endParaRPr sz="4300" dirty="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1" name="Google Shape;351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1" y="1572451"/>
            <a:ext cx="8839201" cy="44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42CB3E-F6F1-C74E-9605-4B5091DDB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6797" y="6112487"/>
            <a:ext cx="1894805" cy="3982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D2A6E6F-9F68-437F-A461-026238F57F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2775" y="6510776"/>
            <a:ext cx="1894806" cy="12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779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A4AD7-6D04-2F42-B3F3-FBA3D7206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/>
              <a:t>This year, 60% of school students passed their end of year exams.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4DBA1C2-328D-604E-93B7-42ED7A7BF99C}"/>
              </a:ext>
            </a:extLst>
          </p:cNvPr>
          <p:cNvSpPr txBox="1">
            <a:spLocks/>
          </p:cNvSpPr>
          <p:nvPr/>
        </p:nvSpPr>
        <p:spPr>
          <a:xfrm>
            <a:off x="54180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Last year, 80% of school students passed their end of year exams.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C5483DD-1CD3-544A-BCAD-E82F9E4B7620}"/>
              </a:ext>
            </a:extLst>
          </p:cNvPr>
          <p:cNvSpPr txBox="1">
            <a:spLocks/>
          </p:cNvSpPr>
          <p:nvPr/>
        </p:nvSpPr>
        <p:spPr>
          <a:xfrm>
            <a:off x="611560" y="43651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Over the past ten years, 50% of school students passed their end of year exams.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01F706-E334-AD40-BB85-5FFF00312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2990" y="6021288"/>
            <a:ext cx="2055406" cy="4320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1BBC6E-0FD5-40A1-A115-26BB953F9A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5" y="6476844"/>
            <a:ext cx="1783503" cy="11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81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A4AD7-6D04-2F42-B3F3-FBA3D7206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/>
              <a:t>This year, 60% of school students passed their end of year exams.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4DBA1C2-328D-604E-93B7-42ED7A7BF99C}"/>
              </a:ext>
            </a:extLst>
          </p:cNvPr>
          <p:cNvSpPr txBox="1">
            <a:spLocks/>
          </p:cNvSpPr>
          <p:nvPr/>
        </p:nvSpPr>
        <p:spPr>
          <a:xfrm>
            <a:off x="54180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This year, only 60% of school students passed their end of year exams.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C5483DD-1CD3-544A-BCAD-E82F9E4B7620}"/>
              </a:ext>
            </a:extLst>
          </p:cNvPr>
          <p:cNvSpPr txBox="1">
            <a:spLocks/>
          </p:cNvSpPr>
          <p:nvPr/>
        </p:nvSpPr>
        <p:spPr>
          <a:xfrm>
            <a:off x="346466" y="4365104"/>
            <a:ext cx="8424936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This year, 60% of school students successfully passed their end of year exams.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C01C6D-AE6D-7448-92F3-E70F520B3C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0658" y="5888835"/>
            <a:ext cx="1712839" cy="3600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82F644-010B-4612-A4C1-D242ED267C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4390" y="6332446"/>
            <a:ext cx="1712839" cy="10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56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999</Words>
  <Application>Microsoft Office PowerPoint</Application>
  <PresentationFormat>On-screen Show (4:3)</PresentationFormat>
  <Paragraphs>99</Paragraphs>
  <Slides>11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 100%    </vt:lpstr>
      <vt:lpstr>PowerPoint Presentation</vt:lpstr>
      <vt:lpstr>PowerPoint Presentation</vt:lpstr>
      <vt:lpstr>This year, 60% of school students passed their end of year exams.</vt:lpstr>
      <vt:lpstr>This year, 60% of school students passed their end of year exams.</vt:lpstr>
      <vt:lpstr>PowerPoint Presentation</vt:lpstr>
      <vt:lpstr>PowerPoint Presentation</vt:lpstr>
    </vt:vector>
  </TitlesOfParts>
  <Company>BBC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Janette Ballard-NCA</dc:creator>
  <cp:lastModifiedBy>Marie Helly</cp:lastModifiedBy>
  <cp:revision>15</cp:revision>
  <dcterms:created xsi:type="dcterms:W3CDTF">2018-03-14T09:07:56Z</dcterms:created>
  <dcterms:modified xsi:type="dcterms:W3CDTF">2022-04-11T15:14:58Z</dcterms:modified>
</cp:coreProperties>
</file>